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sldIdLst>
    <p:sldId id="256" r:id="rId2"/>
    <p:sldId id="284" r:id="rId3"/>
    <p:sldId id="283" r:id="rId4"/>
    <p:sldId id="288" r:id="rId5"/>
    <p:sldId id="296" r:id="rId6"/>
    <p:sldId id="301" r:id="rId7"/>
    <p:sldId id="302" r:id="rId8"/>
    <p:sldId id="303" r:id="rId9"/>
    <p:sldId id="304" r:id="rId10"/>
    <p:sldId id="305" r:id="rId11"/>
    <p:sldId id="306" r:id="rId12"/>
    <p:sldId id="328" r:id="rId13"/>
    <p:sldId id="329" r:id="rId14"/>
    <p:sldId id="330" r:id="rId15"/>
    <p:sldId id="287" r:id="rId16"/>
    <p:sldId id="309" r:id="rId17"/>
    <p:sldId id="310" r:id="rId18"/>
    <p:sldId id="311" r:id="rId19"/>
    <p:sldId id="331" r:id="rId20"/>
    <p:sldId id="312" r:id="rId21"/>
    <p:sldId id="313" r:id="rId22"/>
    <p:sldId id="314" r:id="rId23"/>
    <p:sldId id="315" r:id="rId24"/>
    <p:sldId id="332" r:id="rId25"/>
    <p:sldId id="281" r:id="rId26"/>
    <p:sldId id="262" r:id="rId27"/>
    <p:sldId id="317" r:id="rId28"/>
    <p:sldId id="318" r:id="rId29"/>
    <p:sldId id="333" r:id="rId30"/>
    <p:sldId id="334" r:id="rId31"/>
    <p:sldId id="320" r:id="rId32"/>
    <p:sldId id="335" r:id="rId33"/>
    <p:sldId id="319" r:id="rId34"/>
    <p:sldId id="321" r:id="rId35"/>
    <p:sldId id="322" r:id="rId36"/>
    <p:sldId id="336" r:id="rId37"/>
    <p:sldId id="337" r:id="rId38"/>
    <p:sldId id="326" r:id="rId39"/>
    <p:sldId id="327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38" r:id="rId48"/>
    <p:sldId id="348" r:id="rId49"/>
    <p:sldId id="349" r:id="rId50"/>
    <p:sldId id="350" r:id="rId51"/>
    <p:sldId id="351" r:id="rId52"/>
    <p:sldId id="353" r:id="rId53"/>
    <p:sldId id="352" r:id="rId54"/>
    <p:sldId id="354" r:id="rId55"/>
    <p:sldId id="355" r:id="rId56"/>
    <p:sldId id="356" r:id="rId57"/>
    <p:sldId id="358" r:id="rId58"/>
    <p:sldId id="357" r:id="rId59"/>
    <p:sldId id="359" r:id="rId60"/>
    <p:sldId id="360" r:id="rId61"/>
    <p:sldId id="361" r:id="rId62"/>
    <p:sldId id="362" r:id="rId63"/>
    <p:sldId id="363" r:id="rId64"/>
    <p:sldId id="347" r:id="rId65"/>
    <p:sldId id="269" r:id="rId66"/>
  </p:sldIdLst>
  <p:sldSz cx="18288000" cy="10287000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mbria" panose="02040503050406030204" pitchFamily="18" charset="0"/>
      <p:regular r:id="rId72"/>
      <p:bold r:id="rId73"/>
      <p:italic r:id="rId74"/>
      <p:boldItalic r:id="rId75"/>
    </p:embeddedFont>
    <p:embeddedFont>
      <p:font typeface="Cascadia Mono" panose="020B0609020000020004" pitchFamily="49" charset="0"/>
      <p:regular r:id="rId76"/>
      <p:bold r:id="rId77"/>
      <p:italic r:id="rId78"/>
      <p:boldItalic r:id="rId79"/>
    </p:embeddedFont>
    <p:embeddedFont>
      <p:font typeface="Prompt" panose="020B0604020202020204" charset="0"/>
      <p:regular r:id="rId80"/>
    </p:embeddedFont>
    <p:embeddedFont>
      <p:font typeface="Prompt Bold" panose="020B0604020202020204" charset="0"/>
      <p:regular r:id="rId81"/>
    </p:embeddedFont>
    <p:embeddedFont>
      <p:font typeface="Prompt Semi-Bold" panose="020B0604020202020204" charset="0"/>
      <p:regular r:id="rId82"/>
    </p:embeddedFont>
    <p:embeddedFont>
      <p:font typeface="TH Sarabun New" panose="020B0500040200020003" pitchFamily="34" charset="-34"/>
      <p:regular r:id="rId83"/>
      <p:bold r:id="rId84"/>
      <p:italic r:id="rId85"/>
      <p:boldItalic r:id="rId86"/>
    </p:embeddedFont>
    <p:embeddedFont>
      <p:font typeface="TH SarabunPSK" panose="020B0500040200020003" pitchFamily="34" charset="-34"/>
      <p:regular r:id="rId87"/>
      <p:bold r:id="rId88"/>
      <p:italic r:id="rId89"/>
      <p:boldItalic r:id="rId90"/>
    </p:embeddedFont>
    <p:embeddedFont>
      <p:font typeface="เอฟซี ซับเจค" panose="020B0604020202020204" charset="-34"/>
      <p:regular r:id="rId91"/>
    </p:embeddedFont>
    <p:embeddedFont>
      <p:font typeface="เอฟซี ซับเจค Bold" panose="020B0604020202020204" charset="-34"/>
      <p:regular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1" d="100"/>
          <a:sy n="71" d="100"/>
        </p:scale>
        <p:origin x="681" y="-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font" Target="fonts/font23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font" Target="fonts/font24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92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7D53-82EF-4C3D-B140-9BBCD7B00425}" type="datetimeFigureOut">
              <a:rPr lang="th-TH" smtClean="0"/>
              <a:t>23/11/68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E0E76-B55D-47C2-BF7E-E2E4A0434F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8837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gif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12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gif"/><Relationship Id="rId5" Type="http://schemas.openxmlformats.org/officeDocument/2006/relationships/image" Target="../media/image18.gif"/><Relationship Id="rId10" Type="http://schemas.openxmlformats.org/officeDocument/2006/relationships/image" Target="../media/image21.gif"/><Relationship Id="rId4" Type="http://schemas.openxmlformats.org/officeDocument/2006/relationships/image" Target="../media/image17.sv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80.png"/><Relationship Id="rId5" Type="http://schemas.openxmlformats.org/officeDocument/2006/relationships/image" Target="../media/image31.png"/><Relationship Id="rId10" Type="http://schemas.openxmlformats.org/officeDocument/2006/relationships/image" Target="../media/image11.gif"/><Relationship Id="rId4" Type="http://schemas.openxmlformats.org/officeDocument/2006/relationships/image" Target="../media/image25.svg"/><Relationship Id="rId9" Type="http://schemas.openxmlformats.org/officeDocument/2006/relationships/image" Target="../media/image10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86.png"/><Relationship Id="rId5" Type="http://schemas.openxmlformats.org/officeDocument/2006/relationships/image" Target="../media/image25.svg"/><Relationship Id="rId10" Type="http://schemas.openxmlformats.org/officeDocument/2006/relationships/image" Target="../media/image85.png"/><Relationship Id="rId4" Type="http://schemas.openxmlformats.org/officeDocument/2006/relationships/image" Target="../media/image24.png"/><Relationship Id="rId9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89.png"/><Relationship Id="rId4" Type="http://schemas.openxmlformats.org/officeDocument/2006/relationships/image" Target="../media/image24.png"/><Relationship Id="rId9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92.png"/><Relationship Id="rId4" Type="http://schemas.openxmlformats.org/officeDocument/2006/relationships/image" Target="../media/image24.png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95.png"/><Relationship Id="rId4" Type="http://schemas.openxmlformats.org/officeDocument/2006/relationships/image" Target="../media/image24.png"/><Relationship Id="rId9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97.png"/><Relationship Id="rId4" Type="http://schemas.openxmlformats.org/officeDocument/2006/relationships/image" Target="../media/image24.png"/><Relationship Id="rId9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11.gif"/><Relationship Id="rId4" Type="http://schemas.openxmlformats.org/officeDocument/2006/relationships/image" Target="../media/image25.svg"/><Relationship Id="rId9" Type="http://schemas.openxmlformats.org/officeDocument/2006/relationships/image" Target="../media/image10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110.png"/><Relationship Id="rId4" Type="http://schemas.openxmlformats.org/officeDocument/2006/relationships/image" Target="../media/image24.png"/><Relationship Id="rId9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110.png"/><Relationship Id="rId4" Type="http://schemas.openxmlformats.org/officeDocument/2006/relationships/image" Target="../media/image24.png"/><Relationship Id="rId9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25.svg"/><Relationship Id="rId7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11.gi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25.svg"/><Relationship Id="rId7" Type="http://schemas.openxmlformats.org/officeDocument/2006/relationships/image" Target="../media/image34.svg"/><Relationship Id="rId12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svg"/><Relationship Id="rId10" Type="http://schemas.openxmlformats.org/officeDocument/2006/relationships/hyperlink" Target="https://git-fork.com/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11.gi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3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137.png"/><Relationship Id="rId4" Type="http://schemas.openxmlformats.org/officeDocument/2006/relationships/image" Target="../media/image24.png"/><Relationship Id="rId9" Type="http://schemas.openxmlformats.org/officeDocument/2006/relationships/image" Target="../media/image13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3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6.png"/><Relationship Id="rId3" Type="http://schemas.openxmlformats.org/officeDocument/2006/relationships/image" Target="../media/image25.svg"/><Relationship Id="rId7" Type="http://schemas.openxmlformats.org/officeDocument/2006/relationships/image" Target="../media/image143.png"/><Relationship Id="rId12" Type="http://schemas.openxmlformats.org/officeDocument/2006/relationships/image" Target="../media/image32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gif"/><Relationship Id="rId11" Type="http://schemas.openxmlformats.org/officeDocument/2006/relationships/image" Target="../media/image31.png"/><Relationship Id="rId5" Type="http://schemas.openxmlformats.org/officeDocument/2006/relationships/image" Target="../media/image141.svg"/><Relationship Id="rId10" Type="http://schemas.openxmlformats.org/officeDocument/2006/relationships/hyperlink" Target="mailto:sutit.ongart@gmail.com" TargetMode="External"/><Relationship Id="rId4" Type="http://schemas.openxmlformats.org/officeDocument/2006/relationships/image" Target="../media/image140.png"/><Relationship Id="rId9" Type="http://schemas.openxmlformats.org/officeDocument/2006/relationships/image" Target="../media/image14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fork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3E2FF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9000"/>
          </a:blip>
          <a:srcRect/>
          <a:stretch>
            <a:fillRect/>
          </a:stretch>
        </p:blipFill>
        <p:spPr>
          <a:xfrm>
            <a:off x="-1097089" y="17375"/>
            <a:ext cx="10753534" cy="102696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9000"/>
          </a:blip>
          <a:srcRect/>
          <a:stretch>
            <a:fillRect/>
          </a:stretch>
        </p:blipFill>
        <p:spPr>
          <a:xfrm>
            <a:off x="7046111" y="6548519"/>
            <a:ext cx="10753534" cy="1026962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41238" y="1256519"/>
            <a:ext cx="7051328" cy="7051328"/>
          </a:xfrm>
          <a:custGeom>
            <a:avLst/>
            <a:gdLst/>
            <a:ahLst/>
            <a:cxnLst/>
            <a:rect l="l" t="t" r="r" b="b"/>
            <a:pathLst>
              <a:path w="7051328" h="7051328">
                <a:moveTo>
                  <a:pt x="0" y="0"/>
                </a:moveTo>
                <a:lnTo>
                  <a:pt x="7051327" y="0"/>
                </a:lnTo>
                <a:lnTo>
                  <a:pt x="7051327" y="7051327"/>
                </a:lnTo>
                <a:lnTo>
                  <a:pt x="0" y="7051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37121" y="1954699"/>
            <a:ext cx="5729428" cy="57294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4032" r="-86493"/>
              </a:stretch>
            </a:blipFill>
            <a:ln w="152400" cap="sq">
              <a:gradFill>
                <a:gsLst>
                  <a:gs pos="0">
                    <a:srgbClr val="5874FF">
                      <a:alpha val="100000"/>
                    </a:srgbClr>
                  </a:gs>
                  <a:gs pos="100000">
                    <a:srgbClr val="70AD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9525984" y="3523762"/>
            <a:ext cx="7733316" cy="2516843"/>
          </a:xfrm>
          <a:custGeom>
            <a:avLst/>
            <a:gdLst/>
            <a:ahLst/>
            <a:cxnLst/>
            <a:rect l="l" t="t" r="r" b="b"/>
            <a:pathLst>
              <a:path w="7733316" h="2516843">
                <a:moveTo>
                  <a:pt x="0" y="0"/>
                </a:moveTo>
                <a:lnTo>
                  <a:pt x="7733316" y="0"/>
                </a:lnTo>
                <a:lnTo>
                  <a:pt x="7733316" y="2516843"/>
                </a:lnTo>
                <a:lnTo>
                  <a:pt x="0" y="2516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877316" y="-795157"/>
            <a:ext cx="2763937" cy="2763937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0529000" y="7004059"/>
            <a:ext cx="5727283" cy="1360138"/>
          </a:xfrm>
          <a:custGeom>
            <a:avLst/>
            <a:gdLst/>
            <a:ahLst/>
            <a:cxnLst/>
            <a:rect l="l" t="t" r="r" b="b"/>
            <a:pathLst>
              <a:path w="5727283" h="1360138">
                <a:moveTo>
                  <a:pt x="0" y="0"/>
                </a:moveTo>
                <a:lnTo>
                  <a:pt x="5727284" y="0"/>
                </a:lnTo>
                <a:lnTo>
                  <a:pt x="5727284" y="1360138"/>
                </a:lnTo>
                <a:lnTo>
                  <a:pt x="0" y="1360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525984" y="6942394"/>
            <a:ext cx="1329120" cy="119620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82400" y="5584402"/>
            <a:ext cx="4702018" cy="611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63"/>
              </a:lnSpc>
            </a:pPr>
            <a:r>
              <a:rPr lang="en-US" b="1" dirty="0">
                <a:solidFill>
                  <a:srgbClr val="1251E0"/>
                </a:solidFill>
                <a:latin typeface="เอฟซี ซับเจค Bold"/>
                <a:ea typeface="เอฟซี ซับเจค Bold"/>
                <a:cs typeface="เอฟซี ซับเจค Bold"/>
                <a:sym typeface="เอฟซี ซับเจค Bold"/>
              </a:rPr>
              <a:t>Python and C Programming Language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94831" y="2363253"/>
            <a:ext cx="4360597" cy="773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sz="4000" b="1" dirty="0">
                <a:solidFill>
                  <a:srgbClr val="1251E0"/>
                </a:solidFill>
                <a:latin typeface="เอฟซี ซับเจค Bold"/>
                <a:ea typeface="เอฟซี ซับเจค Bold"/>
                <a:cs typeface="เอฟซี ซับเจค Bold"/>
                <a:sym typeface="เอฟซี ซับเจค Bold"/>
              </a:rPr>
              <a:t>MIIA0106</a:t>
            </a:r>
            <a:r>
              <a:rPr lang="en-US" sz="6600" b="1" dirty="0">
                <a:solidFill>
                  <a:srgbClr val="1251E0"/>
                </a:solidFill>
                <a:latin typeface="เอฟซี ซับเจค Bold"/>
                <a:ea typeface="เอฟซี ซับเจค Bold"/>
                <a:cs typeface="เอฟซี ซับเจค Bold"/>
                <a:sym typeface="เอฟซี ซับเจค Bold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82400" y="6030913"/>
            <a:ext cx="5638800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th-TH" sz="2400" b="1" dirty="0">
                <a:solidFill>
                  <a:srgbClr val="1251E0"/>
                </a:solidFill>
                <a:latin typeface="เอฟซี ซับเจค Bold"/>
                <a:ea typeface="เอฟซี ซับเจค Bold"/>
                <a:cs typeface="เอฟซี ซับเจค Bold"/>
                <a:sym typeface="เอฟซี ซับเจค Bold"/>
              </a:rPr>
              <a:t>การเขียน</a:t>
            </a:r>
            <a:r>
              <a:rPr lang="th-TH" sz="2000" b="1" dirty="0">
                <a:solidFill>
                  <a:srgbClr val="1251E0"/>
                </a:solidFill>
                <a:latin typeface="เอฟซี ซับเจค Bold"/>
                <a:ea typeface="เอฟซี ซับเจค Bold"/>
                <a:cs typeface="เอฟซี ซับเจค Bold"/>
                <a:sym typeface="เอฟซี ซับเจค Bold"/>
              </a:rPr>
              <a:t>โปรแกรม</a:t>
            </a:r>
            <a:r>
              <a:rPr lang="th-TH" sz="2400" b="1" dirty="0">
                <a:solidFill>
                  <a:srgbClr val="1251E0"/>
                </a:solidFill>
                <a:latin typeface="เอฟซี ซับเจค Bold"/>
                <a:ea typeface="เอฟซี ซับเจค Bold"/>
                <a:cs typeface="เอฟซี ซับเจค Bold"/>
                <a:sym typeface="เอฟซี ซับเจค Bold"/>
              </a:rPr>
              <a:t>ภาษาไพธอนและภาษาซี</a:t>
            </a:r>
            <a:endParaRPr lang="en-US" sz="2400" b="1" dirty="0">
              <a:solidFill>
                <a:srgbClr val="1251E0"/>
              </a:solidFill>
              <a:latin typeface="เอฟซี ซับเจค Bold"/>
              <a:ea typeface="เอฟซี ซับเจค Bold"/>
              <a:cs typeface="เอฟซี ซับเจค Bold"/>
              <a:sym typeface="เอฟซี ซับเจค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294831" y="7385233"/>
            <a:ext cx="4195620" cy="5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sz="3090" dirty="0">
                <a:solidFill>
                  <a:srgbClr val="1251E0"/>
                </a:solidFill>
                <a:latin typeface="เอฟซี ซับเจค"/>
                <a:ea typeface="เอฟซี ซับเจค"/>
                <a:cs typeface="เอฟซี ซับเจค"/>
                <a:sym typeface="เอฟซี ซับเจค"/>
              </a:rPr>
              <a:t>Sutit Ongart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D92A4421-34A2-4704-B0B1-60C5B47A397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010090" y="2752663"/>
            <a:ext cx="2999600" cy="3045280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BB859079-E571-4114-8937-AED1C710D12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256283" y="6713543"/>
            <a:ext cx="1967364" cy="2732450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8C9ACC74-0FA0-4B3A-8FE7-0A5B0B31C9E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963400" y="475125"/>
            <a:ext cx="2016500" cy="1562787"/>
          </a:xfrm>
          <a:prstGeom prst="rect">
            <a:avLst/>
          </a:prstGeom>
        </p:spPr>
      </p:pic>
      <p:pic>
        <p:nvPicPr>
          <p:cNvPr id="19" name="Picture 18" descr="A circular logo with a letter and text&#10;&#10;Description automatically generated">
            <a:extLst>
              <a:ext uri="{FF2B5EF4-FFF2-40B4-BE49-F238E27FC236}">
                <a16:creationId xmlns:a16="http://schemas.microsoft.com/office/drawing/2014/main" id="{10449B96-814B-47B0-900F-3CFAD3E5213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1651" y="87674"/>
            <a:ext cx="1555298" cy="1555298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698EC941-03DF-4F8B-AC05-B97E31E30554}"/>
              </a:ext>
            </a:extLst>
          </p:cNvPr>
          <p:cNvSpPr txBox="1"/>
          <p:nvPr/>
        </p:nvSpPr>
        <p:spPr>
          <a:xfrm>
            <a:off x="10855104" y="3839425"/>
            <a:ext cx="615603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Lab #1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เริ่มต้นใช้งาน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GitHub, Git, Copilot, Claude </a:t>
            </a:r>
            <a:b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และพื้นฐานการเขียนโปรแกรม</a:t>
            </a:r>
            <a:endParaRPr lang="en-US" sz="2800" b="1" dirty="0">
              <a:solidFill>
                <a:srgbClr val="1251E0"/>
              </a:solidFill>
              <a:latin typeface="TH Sarabun New" panose="020B0500040200020003" pitchFamily="34" charset="-34"/>
              <a:ea typeface="เอฟซี ซับเจค Bold"/>
              <a:cs typeface="TH Sarabun New" panose="020B0500040200020003" pitchFamily="34" charset="-34"/>
              <a:sym typeface="เอฟซี ซับเจค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C14545-4522-4063-BA19-46725EA1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76300"/>
            <a:ext cx="8758527" cy="6172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AC5A3-2276-4CD7-9A66-2878987A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952500"/>
            <a:ext cx="829519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4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E98A7-762C-4304-B478-F80BC3D6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19100"/>
            <a:ext cx="4876800" cy="6189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7AA27A-5A9F-41E3-A478-3B9ECE22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95300"/>
            <a:ext cx="10683151" cy="3371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FDFAAF-AFD4-4318-A400-527650ED3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922" y="4209919"/>
            <a:ext cx="4763165" cy="1867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8FF01-5BD6-46D8-AA18-EE8C4CA00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0375" y="3952389"/>
            <a:ext cx="5406032" cy="26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5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D8A175-907C-4FA0-9CAA-98A39515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28700"/>
            <a:ext cx="9997510" cy="4215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775A7-F4B5-40A3-9BD8-6595FF5F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086100"/>
            <a:ext cx="10686691" cy="3834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C005C-CD6F-4ACB-82F6-B406A8B68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524500"/>
            <a:ext cx="10059804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5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E978C4-EEE9-4EB7-98A3-B70956F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562100"/>
            <a:ext cx="8382000" cy="30529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FE696B-D9AC-4260-BD86-54C64168E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04900"/>
            <a:ext cx="10744200" cy="3714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C2A25-78B7-4C52-A3C1-49AC11C4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276145"/>
            <a:ext cx="9562000" cy="41704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BB6C77-7C7B-41EA-9F36-E6AA23C626FA}"/>
              </a:ext>
            </a:extLst>
          </p:cNvPr>
          <p:cNvSpPr/>
          <p:nvPr/>
        </p:nvSpPr>
        <p:spPr>
          <a:xfrm>
            <a:off x="7620000" y="3992702"/>
            <a:ext cx="9435019" cy="461665"/>
          </a:xfrm>
          <a:prstGeom prst="rect">
            <a:avLst/>
          </a:prstGeom>
          <a:ln w="19050">
            <a:solidFill>
              <a:schemeClr val="tx1"/>
            </a:solidFill>
            <a:prstDash val="lgDash"/>
          </a:ln>
        </p:spPr>
        <p:txBody>
          <a:bodyPr wrap="none">
            <a:spAutoFit/>
          </a:bodyPr>
          <a:lstStyle/>
          <a:p>
            <a:r>
              <a:rPr lang="en-US" sz="2400" b="1" dirty="0"/>
              <a:t>Push</a:t>
            </a:r>
            <a:r>
              <a:rPr lang="en-US" sz="2400" dirty="0"/>
              <a:t> = </a:t>
            </a:r>
            <a:r>
              <a:rPr lang="th-TH" sz="2400" dirty="0"/>
              <a:t>การส่งข้อมูล (</a:t>
            </a:r>
            <a:r>
              <a:rPr lang="en-US" sz="2400" dirty="0"/>
              <a:t>commits) </a:t>
            </a:r>
            <a:r>
              <a:rPr lang="th-TH" sz="2400" dirty="0"/>
              <a:t>จากคอมพิวเตอร์ของคุณไปยัง </a:t>
            </a:r>
            <a:r>
              <a:rPr lang="en-US" sz="2400" dirty="0"/>
              <a:t>Remote Repository (</a:t>
            </a:r>
            <a:r>
              <a:rPr lang="th-TH" sz="2400" dirty="0"/>
              <a:t>เซิร์ฟเวอร์)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E94A3-E59B-49CA-9995-D5DC32FE3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609" y="4755313"/>
            <a:ext cx="7847619" cy="16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C28AF-2F37-4348-88A4-70D6DCFBB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6887654"/>
            <a:ext cx="5056990" cy="22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23F46-8B2C-4515-807B-29A80EE84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19101"/>
            <a:ext cx="6248400" cy="3168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9B3F27-42F5-4DD6-8861-7644615F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9101"/>
            <a:ext cx="9144000" cy="3956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6EF1EF-D732-4E9D-A7C1-CE28855DC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610100"/>
            <a:ext cx="7980933" cy="47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D9A90-3BAB-4975-9159-57533E08C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252" y="4000500"/>
            <a:ext cx="8761348" cy="5234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45AAB-103F-4AEF-88EF-818A797AE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7277100"/>
            <a:ext cx="2975179" cy="17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2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349" y="1612806"/>
            <a:ext cx="5531464" cy="7655546"/>
          </a:xfrm>
          <a:custGeom>
            <a:avLst/>
            <a:gdLst/>
            <a:ahLst/>
            <a:cxnLst/>
            <a:rect l="l" t="t" r="r" b="b"/>
            <a:pathLst>
              <a:path w="5531464" h="7655546">
                <a:moveTo>
                  <a:pt x="0" y="0"/>
                </a:moveTo>
                <a:lnTo>
                  <a:pt x="5531463" y="0"/>
                </a:lnTo>
                <a:lnTo>
                  <a:pt x="5531463" y="7655545"/>
                </a:lnTo>
                <a:lnTo>
                  <a:pt x="0" y="765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942224-2FB5-414F-862F-F31E00E2AA4E}"/>
              </a:ext>
            </a:extLst>
          </p:cNvPr>
          <p:cNvSpPr/>
          <p:nvPr/>
        </p:nvSpPr>
        <p:spPr>
          <a:xfrm>
            <a:off x="7543800" y="2396543"/>
            <a:ext cx="10058400" cy="1600438"/>
          </a:xfrm>
          <a:prstGeom prst="rect">
            <a:avLst/>
          </a:prstGeom>
          <a:ln w="19050">
            <a:solidFill>
              <a:schemeClr val="bg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5400" b="1" dirty="0">
                <a:solidFill>
                  <a:srgbClr val="0000FF"/>
                </a:solidFill>
              </a:rPr>
              <a:t>ส่วนที่ 3:เริ่มเขียนโปรแกรมอย่างง่าย</a:t>
            </a:r>
          </a:p>
          <a:p>
            <a:r>
              <a:rPr lang="th-TH" sz="4400" dirty="0">
                <a:solidFill>
                  <a:srgbClr val="0000FF"/>
                </a:solidFill>
              </a:rPr>
              <a:t>ขั้นตอนที่ 3 : สร้างโปรเจ็กต์ และเขียนโปรแกรม </a:t>
            </a:r>
            <a:r>
              <a:rPr lang="en-US" sz="4400" dirty="0">
                <a:solidFill>
                  <a:srgbClr val="0000FF"/>
                </a:solidFill>
              </a:rPr>
              <a:t>C </a:t>
            </a:r>
            <a:r>
              <a:rPr lang="th-TH" sz="4400" dirty="0">
                <a:solidFill>
                  <a:srgbClr val="0000FF"/>
                </a:solidFill>
              </a:rPr>
              <a:t>อย่างง่าย</a:t>
            </a:r>
          </a:p>
        </p:txBody>
      </p:sp>
    </p:spTree>
    <p:extLst>
      <p:ext uri="{BB962C8B-B14F-4D97-AF65-F5344CB8AC3E}">
        <p14:creationId xmlns:p14="http://schemas.microsoft.com/office/powerpoint/2010/main" val="107250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3AEE1C-0D4E-4025-A667-8BBA2384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42900"/>
            <a:ext cx="7001905" cy="4214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D1C01-95A1-4C81-AD1F-23268F47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647700"/>
            <a:ext cx="5552380" cy="4619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3EC75-9A6E-40E2-80B7-08826DFA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524500"/>
            <a:ext cx="7914409" cy="3091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4D780-62EF-4612-B0FB-7D83FE008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5753100"/>
            <a:ext cx="3904857" cy="332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2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700549-B059-44A5-B83B-DFD39D96FE76}"/>
              </a:ext>
            </a:extLst>
          </p:cNvPr>
          <p:cNvSpPr/>
          <p:nvPr/>
        </p:nvSpPr>
        <p:spPr>
          <a:xfrm>
            <a:off x="9601200" y="952500"/>
            <a:ext cx="7543800" cy="1200329"/>
          </a:xfrm>
          <a:prstGeom prst="rect">
            <a:avLst/>
          </a:prstGeom>
          <a:ln w="19050">
            <a:solidFill>
              <a:schemeClr val="tx1"/>
            </a:solidFill>
            <a:prstDash val="lgDashDotDot"/>
          </a:ln>
        </p:spPr>
        <p:txBody>
          <a:bodyPr wrap="square">
            <a:spAutoFit/>
          </a:bodyPr>
          <a:lstStyle/>
          <a:p>
            <a:r>
              <a:rPr lang="en-US" b="1" dirty="0"/>
              <a:t>1) Project name (</a:t>
            </a:r>
            <a:r>
              <a:rPr lang="th-TH" b="1" dirty="0"/>
              <a:t>ชื่อโปรเจ็กต์)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dirty="0"/>
              <a:t>ตรงนี้คือชื่อของ “โปรเจ็กต์” ที่เราจะสร้าง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dirty="0"/>
              <a:t>ในตัวอย่างคือ </a:t>
            </a:r>
            <a:r>
              <a:rPr lang="en-US" b="1" dirty="0"/>
              <a:t>TEST01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h-TH" dirty="0"/>
              <a:t>ชื่อนี้จะเป็นชื่อโฟลเดอร์ + ชื่อไฟล์ </a:t>
            </a:r>
            <a:r>
              <a:rPr lang="en-US" dirty="0"/>
              <a:t>solution + </a:t>
            </a:r>
            <a:r>
              <a:rPr lang="th-TH" dirty="0"/>
              <a:t>ชื่อ </a:t>
            </a:r>
            <a:r>
              <a:rPr lang="en-US" dirty="0"/>
              <a:t>namespace </a:t>
            </a:r>
            <a:r>
              <a:rPr lang="th-TH" dirty="0"/>
              <a:t>ต่าง ๆ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32EFD7-1893-470A-9076-B347CA417CE9}"/>
              </a:ext>
            </a:extLst>
          </p:cNvPr>
          <p:cNvSpPr/>
          <p:nvPr/>
        </p:nvSpPr>
        <p:spPr>
          <a:xfrm>
            <a:off x="9601200" y="2933700"/>
            <a:ext cx="7620000" cy="1200329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b="1" dirty="0"/>
              <a:t>2) Location (</a:t>
            </a:r>
            <a:r>
              <a:rPr lang="th-TH" b="1" dirty="0"/>
              <a:t>ที่อยู่โฟลเดอร์โปรเจ็กต์) — สำคัญที่สุด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dirty="0"/>
              <a:t>ช่องนี้คือ “ที่อยู่ของโฟลเดอร์” ที่โปรเจ็กต์ของเราจะถูกสร้างลงไปค่ะ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dirty="0"/>
              <a:t>จำเป็นต้อง </a:t>
            </a:r>
            <a:r>
              <a:rPr lang="th-TH" b="1" dirty="0"/>
              <a:t>เลือกโฟลเดอร์ที่อยู่ภายใน </a:t>
            </a:r>
            <a:r>
              <a:rPr lang="en-US" b="1" dirty="0"/>
              <a:t>Git repository </a:t>
            </a:r>
            <a:r>
              <a:rPr lang="th-TH" b="1" dirty="0"/>
              <a:t>ที่ดึงลงมาจาก </a:t>
            </a:r>
            <a:r>
              <a:rPr lang="en-US" b="1" dirty="0"/>
              <a:t>GitHub</a:t>
            </a:r>
            <a:br>
              <a:rPr lang="en-US" dirty="0"/>
            </a:br>
            <a:r>
              <a:rPr lang="th-TH" dirty="0"/>
              <a:t>เพราะเราต้องการให้โปรเจ็กต์นี้ </a:t>
            </a:r>
            <a:r>
              <a:rPr lang="th-TH" b="1" dirty="0"/>
              <a:t>อยู่ใน </a:t>
            </a:r>
            <a:r>
              <a:rPr lang="en-US" b="1" dirty="0"/>
              <a:t>repo </a:t>
            </a:r>
            <a:r>
              <a:rPr lang="th-TH" b="1" dirty="0"/>
              <a:t>เดียวกัน</a:t>
            </a:r>
            <a:r>
              <a:rPr lang="th-TH" dirty="0"/>
              <a:t> จะได้ </a:t>
            </a:r>
            <a:r>
              <a:rPr lang="en-US" dirty="0"/>
              <a:t>sync </a:t>
            </a:r>
            <a:r>
              <a:rPr lang="th-TH" dirty="0"/>
              <a:t>กลับขึ้น </a:t>
            </a:r>
            <a:r>
              <a:rPr lang="en-US" dirty="0"/>
              <a:t>Git </a:t>
            </a:r>
            <a:r>
              <a:rPr lang="th-TH" dirty="0"/>
              <a:t>ได้ถูกต้อง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98976-3A8F-4937-ADD3-4333755D3210}"/>
              </a:ext>
            </a:extLst>
          </p:cNvPr>
          <p:cNvSpPr/>
          <p:nvPr/>
        </p:nvSpPr>
        <p:spPr>
          <a:xfrm>
            <a:off x="9601199" y="4453234"/>
            <a:ext cx="7619999" cy="923330"/>
          </a:xfrm>
          <a:prstGeom prst="rect">
            <a:avLst/>
          </a:prstGeom>
          <a:ln w="19050"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b="1" dirty="0"/>
              <a:t>3) Solution name (</a:t>
            </a:r>
            <a:r>
              <a:rPr lang="th-TH" b="1" dirty="0"/>
              <a:t>ชื่อโซลูชัน)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dirty="0"/>
              <a:t>โดยปกติ </a:t>
            </a:r>
            <a:r>
              <a:rPr lang="en-US" dirty="0"/>
              <a:t>VS </a:t>
            </a:r>
            <a:r>
              <a:rPr lang="th-TH" dirty="0"/>
              <a:t>จะตั้งชื่อให้เหมือน </a:t>
            </a:r>
            <a:r>
              <a:rPr lang="en-US" dirty="0"/>
              <a:t>Project name </a:t>
            </a:r>
            <a:r>
              <a:rPr lang="th-TH" dirty="0"/>
              <a:t>อัตโนมัติ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dirty="0"/>
              <a:t>เป็นตัว “รวมหลายโปรเจ็กต์” แต่ใน </a:t>
            </a:r>
            <a:r>
              <a:rPr lang="en-US" dirty="0"/>
              <a:t>LAB </a:t>
            </a:r>
            <a:r>
              <a:rPr lang="th-TH" dirty="0"/>
              <a:t>นี้มีโปรเจ็กต์เดียวก็ใช้ชื่อเดียวกันได้เลย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A55260-B378-4774-8D09-2E606ADC9F27}"/>
              </a:ext>
            </a:extLst>
          </p:cNvPr>
          <p:cNvSpPr/>
          <p:nvPr/>
        </p:nvSpPr>
        <p:spPr>
          <a:xfrm>
            <a:off x="9683310" y="5972769"/>
            <a:ext cx="7619999" cy="923330"/>
          </a:xfrm>
          <a:prstGeom prst="rect">
            <a:avLst/>
          </a:prstGeom>
          <a:ln w="19050"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b="1" dirty="0"/>
              <a:t>4) Place solution and project in the same directory</a:t>
            </a:r>
          </a:p>
          <a:p>
            <a:r>
              <a:rPr lang="th-TH" dirty="0"/>
              <a:t>ติ๊กถูกเพื่อให้ </a:t>
            </a:r>
            <a:r>
              <a:rPr lang="en-US" dirty="0"/>
              <a:t>Solution (.</a:t>
            </a:r>
            <a:r>
              <a:rPr lang="en-US" dirty="0" err="1"/>
              <a:t>sln</a:t>
            </a:r>
            <a:r>
              <a:rPr lang="en-US" dirty="0"/>
              <a:t>) </a:t>
            </a:r>
            <a:r>
              <a:rPr lang="th-TH" dirty="0"/>
              <a:t>กับ </a:t>
            </a:r>
            <a:r>
              <a:rPr lang="en-US" dirty="0"/>
              <a:t>Project </a:t>
            </a:r>
            <a:r>
              <a:rPr lang="th-TH" dirty="0"/>
              <a:t>อยู่โฟลเดอร์เดียวกัน</a:t>
            </a:r>
          </a:p>
          <a:p>
            <a:r>
              <a:rPr lang="th-TH" dirty="0"/>
              <a:t>ง่ายต่อการส่งงานและง่ายต่อการ </a:t>
            </a:r>
            <a:r>
              <a:rPr lang="en-US" dirty="0"/>
              <a:t>push </a:t>
            </a:r>
            <a:r>
              <a:rPr lang="th-TH" dirty="0"/>
              <a:t>ขึ้น </a:t>
            </a:r>
            <a:r>
              <a:rPr lang="en-US" dirty="0"/>
              <a:t>Git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8DEFB3-1E64-4749-A05F-E42FC343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515100"/>
            <a:ext cx="8077200" cy="2253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6D7CA-4831-4E73-A85A-92B8E6FD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03" y="708077"/>
            <a:ext cx="8895552" cy="5270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D1338-4D51-493B-81BD-921997EA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884" y="7339952"/>
            <a:ext cx="2914314" cy="19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C69678-0B56-4D29-96A8-D8D99C72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35" y="190500"/>
            <a:ext cx="12264765" cy="90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8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934569-72F9-4604-8FD9-30FA0125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" y="2381"/>
            <a:ext cx="4528743" cy="93321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198EBD-E3C7-4901-91B3-2A211A2B40AB}"/>
              </a:ext>
            </a:extLst>
          </p:cNvPr>
          <p:cNvSpPr/>
          <p:nvPr/>
        </p:nvSpPr>
        <p:spPr>
          <a:xfrm>
            <a:off x="1905000" y="8267700"/>
            <a:ext cx="3429000" cy="7620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7C75E-7838-4AFE-9026-A81E862D4DDE}"/>
              </a:ext>
            </a:extLst>
          </p:cNvPr>
          <p:cNvSpPr txBox="1"/>
          <p:nvPr/>
        </p:nvSpPr>
        <p:spPr>
          <a:xfrm>
            <a:off x="5181600" y="266700"/>
            <a:ext cx="4876800" cy="830997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th-TH" sz="2400" dirty="0"/>
              <a:t>คลิกขวา </a:t>
            </a:r>
            <a:r>
              <a:rPr lang="en-US" sz="2400" dirty="0"/>
              <a:t>=&gt;&gt; Open Folder in File Explorer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E0593-0BAA-451F-871B-756E12487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90700"/>
            <a:ext cx="9273141" cy="612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EEFF">
                <a:alpha val="100000"/>
              </a:srgbClr>
            </a:gs>
            <a:gs pos="100000">
              <a:srgbClr val="8BB9FF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3023" y="7042711"/>
            <a:ext cx="28478379" cy="3605735"/>
            <a:chOff x="0" y="0"/>
            <a:chExt cx="37971172" cy="4807646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04149" y="6381226"/>
            <a:ext cx="3876295" cy="38762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 flipV="1">
            <a:off x="15108843" y="2199898"/>
            <a:ext cx="3409379" cy="3409379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flipV="1">
            <a:off x="308183" y="280005"/>
            <a:ext cx="1919893" cy="1919893"/>
          </a:xfrm>
          <a:custGeom>
            <a:avLst/>
            <a:gdLst/>
            <a:ahLst/>
            <a:cxnLst/>
            <a:rect l="l" t="t" r="r" b="b"/>
            <a:pathLst>
              <a:path w="1919893" h="1919893">
                <a:moveTo>
                  <a:pt x="0" y="1919893"/>
                </a:moveTo>
                <a:lnTo>
                  <a:pt x="1919893" y="1919893"/>
                </a:lnTo>
                <a:lnTo>
                  <a:pt x="1919893" y="0"/>
                </a:lnTo>
                <a:lnTo>
                  <a:pt x="0" y="0"/>
                </a:lnTo>
                <a:lnTo>
                  <a:pt x="0" y="191989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6056197" y="280005"/>
            <a:ext cx="1919893" cy="1919893"/>
          </a:xfrm>
          <a:custGeom>
            <a:avLst/>
            <a:gdLst/>
            <a:ahLst/>
            <a:cxnLst/>
            <a:rect l="l" t="t" r="r" b="b"/>
            <a:pathLst>
              <a:path w="1919893" h="1919893">
                <a:moveTo>
                  <a:pt x="1919893" y="1919893"/>
                </a:moveTo>
                <a:lnTo>
                  <a:pt x="0" y="1919893"/>
                </a:lnTo>
                <a:lnTo>
                  <a:pt x="0" y="0"/>
                </a:lnTo>
                <a:lnTo>
                  <a:pt x="1919893" y="0"/>
                </a:lnTo>
                <a:lnTo>
                  <a:pt x="1919893" y="191989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33999" y="486475"/>
            <a:ext cx="14498885" cy="8771825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2977406" y="1028700"/>
            <a:ext cx="12333188" cy="8229600"/>
          </a:xfrm>
          <a:custGeom>
            <a:avLst/>
            <a:gdLst/>
            <a:ahLst/>
            <a:cxnLst/>
            <a:rect l="l" t="t" r="r" b="b"/>
            <a:pathLst>
              <a:path w="12333188" h="8229600">
                <a:moveTo>
                  <a:pt x="0" y="0"/>
                </a:moveTo>
                <a:lnTo>
                  <a:pt x="12333188" y="0"/>
                </a:lnTo>
                <a:lnTo>
                  <a:pt x="123331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55474" y="842619"/>
            <a:ext cx="8183669" cy="1943490"/>
          </a:xfrm>
          <a:custGeom>
            <a:avLst/>
            <a:gdLst/>
            <a:ahLst/>
            <a:cxnLst/>
            <a:rect l="l" t="t" r="r" b="b"/>
            <a:pathLst>
              <a:path w="8183669" h="1943490">
                <a:moveTo>
                  <a:pt x="0" y="0"/>
                </a:moveTo>
                <a:lnTo>
                  <a:pt x="8183669" y="0"/>
                </a:lnTo>
                <a:lnTo>
                  <a:pt x="8183669" y="1943490"/>
                </a:lnTo>
                <a:lnTo>
                  <a:pt x="0" y="1943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th-TH" sz="3200" dirty="0"/>
          </a:p>
          <a:p>
            <a:pPr algn="ctr"/>
            <a:r>
              <a:rPr lang="th-TH" sz="4000" b="1" dirty="0"/>
              <a:t>ตารางสอนรายวิชา </a:t>
            </a:r>
            <a:r>
              <a:rPr lang="en-US" sz="4000" b="1" dirty="0"/>
              <a:t>MIIA0106</a:t>
            </a:r>
            <a:endParaRPr lang="th-TH" sz="4000" b="1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37807" y="4438079"/>
            <a:ext cx="1213676" cy="11711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409305" y="4438079"/>
            <a:ext cx="1213676" cy="117119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32745" y="1733624"/>
            <a:ext cx="2300876" cy="23359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6008726" y="1733624"/>
            <a:ext cx="1967364" cy="273245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86241" y="5736533"/>
            <a:ext cx="2016500" cy="156278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363138" y="1461723"/>
            <a:ext cx="6768340" cy="54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7"/>
              </a:lnSpc>
            </a:pPr>
            <a:endParaRPr lang="en-US" sz="3134" b="1" dirty="0">
              <a:solidFill>
                <a:schemeClr val="accent6">
                  <a:lumMod val="75000"/>
                </a:schemeClr>
              </a:solidFill>
              <a:latin typeface="เอฟซี ซับเจค Bold"/>
              <a:ea typeface="เอฟซี ซับเจค Bold"/>
              <a:cs typeface="เอฟซี ซับเจค Bold"/>
              <a:sym typeface="เอฟซี ซับเจค Bold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A9BCB-BDC2-4DA9-9AE5-8792B1A75757}"/>
              </a:ext>
            </a:extLst>
          </p:cNvPr>
          <p:cNvSpPr/>
          <p:nvPr/>
        </p:nvSpPr>
        <p:spPr>
          <a:xfrm>
            <a:off x="5260652" y="350523"/>
            <a:ext cx="8631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00FF"/>
                </a:solidFill>
              </a:rPr>
              <a:t>การโปรแกรมภาษาไพธอนและภาษาซี (</a:t>
            </a:r>
            <a:r>
              <a:rPr lang="en-US" sz="2400" b="1" dirty="0">
                <a:solidFill>
                  <a:srgbClr val="0000FF"/>
                </a:solidFill>
              </a:rPr>
              <a:t>Python and C Programming Language)</a:t>
            </a:r>
            <a:endParaRPr lang="th-TH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04DAB3-E5EF-4B6C-825C-E246861CE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164828"/>
              </p:ext>
            </p:extLst>
          </p:nvPr>
        </p:nvGraphicFramePr>
        <p:xfrm>
          <a:off x="4035403" y="3162300"/>
          <a:ext cx="10051148" cy="137160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512787">
                  <a:extLst>
                    <a:ext uri="{9D8B030D-6E8A-4147-A177-3AD203B41FA5}">
                      <a16:colId xmlns:a16="http://schemas.microsoft.com/office/drawing/2014/main" val="4282222373"/>
                    </a:ext>
                  </a:extLst>
                </a:gridCol>
                <a:gridCol w="2512787">
                  <a:extLst>
                    <a:ext uri="{9D8B030D-6E8A-4147-A177-3AD203B41FA5}">
                      <a16:colId xmlns:a16="http://schemas.microsoft.com/office/drawing/2014/main" val="372786524"/>
                    </a:ext>
                  </a:extLst>
                </a:gridCol>
                <a:gridCol w="2512787">
                  <a:extLst>
                    <a:ext uri="{9D8B030D-6E8A-4147-A177-3AD203B41FA5}">
                      <a16:colId xmlns:a16="http://schemas.microsoft.com/office/drawing/2014/main" val="1393482611"/>
                    </a:ext>
                  </a:extLst>
                </a:gridCol>
                <a:gridCol w="2512787">
                  <a:extLst>
                    <a:ext uri="{9D8B030D-6E8A-4147-A177-3AD203B41FA5}">
                      <a16:colId xmlns:a16="http://schemas.microsoft.com/office/drawing/2014/main" val="2931510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th-TH" sz="2400"/>
                        <a:t>วัน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2400"/>
                        <a:t>คาบ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2400"/>
                        <a:t>เวลาเรียน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2400"/>
                        <a:t>ห้อง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722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th-TH" sz="2400" b="1"/>
                        <a:t>อังคาร (</a:t>
                      </a:r>
                      <a:r>
                        <a:rPr lang="en-US" sz="2400" b="1"/>
                        <a:t>TUE)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2400"/>
                        <a:t>คาบ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2400" b="1"/>
                        <a:t>12.30 – 15.00 น.</a:t>
                      </a:r>
                      <a:endParaRPr lang="th-TH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712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th-TH" sz="2400" b="1"/>
                        <a:t>อังคาร (</a:t>
                      </a:r>
                      <a:r>
                        <a:rPr lang="en-US" sz="2400" b="1"/>
                        <a:t>TUE)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2400" dirty="0"/>
                        <a:t>คาบ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2400" b="1"/>
                        <a:t>15.30 – 18.00 น.</a:t>
                      </a:r>
                      <a:endParaRPr lang="th-TH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MII203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275496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C6E6E088-3435-431B-BFE4-E90488AB981D}"/>
              </a:ext>
            </a:extLst>
          </p:cNvPr>
          <p:cNvSpPr/>
          <p:nvPr/>
        </p:nvSpPr>
        <p:spPr>
          <a:xfrm>
            <a:off x="4012268" y="2471792"/>
            <a:ext cx="1938351" cy="646331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3600" dirty="0"/>
              <a:t>Section A</a:t>
            </a:r>
            <a:endParaRPr lang="th-TH" sz="3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079AAD-5703-422F-98E7-62232EA0DFBA}"/>
              </a:ext>
            </a:extLst>
          </p:cNvPr>
          <p:cNvSpPr/>
          <p:nvPr/>
        </p:nvSpPr>
        <p:spPr>
          <a:xfrm>
            <a:off x="4035404" y="4910091"/>
            <a:ext cx="1938351" cy="646331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3600" dirty="0"/>
              <a:t>Section B</a:t>
            </a:r>
            <a:endParaRPr lang="th-TH" sz="360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44C1482-AC19-4118-BC86-B63B6FFB4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554155"/>
              </p:ext>
            </p:extLst>
          </p:nvPr>
        </p:nvGraphicFramePr>
        <p:xfrm>
          <a:off x="4035403" y="5838806"/>
          <a:ext cx="10061596" cy="13716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515399">
                  <a:extLst>
                    <a:ext uri="{9D8B030D-6E8A-4147-A177-3AD203B41FA5}">
                      <a16:colId xmlns:a16="http://schemas.microsoft.com/office/drawing/2014/main" val="698062242"/>
                    </a:ext>
                  </a:extLst>
                </a:gridCol>
                <a:gridCol w="2515399">
                  <a:extLst>
                    <a:ext uri="{9D8B030D-6E8A-4147-A177-3AD203B41FA5}">
                      <a16:colId xmlns:a16="http://schemas.microsoft.com/office/drawing/2014/main" val="4019740132"/>
                    </a:ext>
                  </a:extLst>
                </a:gridCol>
                <a:gridCol w="2515399">
                  <a:extLst>
                    <a:ext uri="{9D8B030D-6E8A-4147-A177-3AD203B41FA5}">
                      <a16:colId xmlns:a16="http://schemas.microsoft.com/office/drawing/2014/main" val="1298562282"/>
                    </a:ext>
                  </a:extLst>
                </a:gridCol>
                <a:gridCol w="2515399">
                  <a:extLst>
                    <a:ext uri="{9D8B030D-6E8A-4147-A177-3AD203B41FA5}">
                      <a16:colId xmlns:a16="http://schemas.microsoft.com/office/drawing/2014/main" val="3713655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th-TH" sz="2400">
                          <a:solidFill>
                            <a:schemeClr val="bg1"/>
                          </a:solidFill>
                        </a:rPr>
                        <a:t>วัน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solidFill>
                            <a:schemeClr val="bg1"/>
                          </a:solidFill>
                        </a:rPr>
                        <a:t>คาบ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>
                          <a:solidFill>
                            <a:schemeClr val="bg1"/>
                          </a:solidFill>
                        </a:rPr>
                        <a:t>เวลาเรียน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>
                          <a:solidFill>
                            <a:schemeClr val="bg1"/>
                          </a:solidFill>
                        </a:rPr>
                        <a:t>ห้อง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th-TH" sz="2400" b="1" dirty="0">
                          <a:solidFill>
                            <a:schemeClr val="bg1"/>
                          </a:solidFill>
                        </a:rPr>
                        <a:t>เสาร์ (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SAT)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>
                          <a:solidFill>
                            <a:schemeClr val="bg1"/>
                          </a:solidFill>
                        </a:rPr>
                        <a:t>คาบ 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 b="1">
                          <a:solidFill>
                            <a:schemeClr val="bg1"/>
                          </a:solidFill>
                        </a:rPr>
                        <a:t>16.00 – 18.30 น.</a:t>
                      </a:r>
                      <a:endParaRPr lang="th-TH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D503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82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th-TH" sz="2400" b="1">
                          <a:solidFill>
                            <a:schemeClr val="bg1"/>
                          </a:solidFill>
                        </a:rPr>
                        <a:t>อาทิตย์ (</a:t>
                      </a: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SUN)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>
                          <a:solidFill>
                            <a:schemeClr val="bg1"/>
                          </a:solidFill>
                        </a:rPr>
                        <a:t>คาบ 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 b="1">
                          <a:solidFill>
                            <a:schemeClr val="bg1"/>
                          </a:solidFill>
                        </a:rPr>
                        <a:t>15.30 – 17.30 น.</a:t>
                      </a:r>
                      <a:endParaRPr lang="th-TH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MII201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161189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6095C144-0E1F-4881-9170-F5E814D9E405}"/>
              </a:ext>
            </a:extLst>
          </p:cNvPr>
          <p:cNvSpPr/>
          <p:nvPr/>
        </p:nvSpPr>
        <p:spPr>
          <a:xfrm>
            <a:off x="8001000" y="7422705"/>
            <a:ext cx="5923416" cy="2185214"/>
          </a:xfrm>
          <a:prstGeom prst="rect">
            <a:avLst/>
          </a:prstGeom>
          <a:ln w="19050">
            <a:solidFill>
              <a:schemeClr val="tx1"/>
            </a:solidFill>
            <a:prstDash val="dashDot"/>
          </a:ln>
        </p:spPr>
        <p:txBody>
          <a:bodyPr wrap="none">
            <a:spAutoFit/>
          </a:bodyPr>
          <a:lstStyle/>
          <a:p>
            <a:r>
              <a:rPr lang="th-TH" sz="3200" dirty="0">
                <a:ea typeface="Cordia New" panose="020B0304020202020204" pitchFamily="34" charset="-34"/>
                <a:cs typeface="TH SarabunPSK" panose="020B0500040200020003" pitchFamily="34" charset="-34"/>
              </a:rPr>
              <a:t>สอบประจำภาค วันอาทิตย์ ที่ 15 มีนาคม พ.ศ. 2569 </a:t>
            </a:r>
          </a:p>
          <a:p>
            <a:pPr algn="ctr"/>
            <a:r>
              <a:rPr lang="th-TH" sz="3200" dirty="0">
                <a:ea typeface="Cordia New" panose="020B0304020202020204" pitchFamily="34" charset="-34"/>
                <a:cs typeface="TH SarabunPSK" panose="020B0500040200020003" pitchFamily="34" charset="-34"/>
              </a:rPr>
              <a:t>เช้า 09:00-12:00 น.</a:t>
            </a:r>
          </a:p>
          <a:p>
            <a:pPr algn="ctr"/>
            <a:endParaRPr lang="th-TH" sz="3200" dirty="0"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4000" b="1" dirty="0">
                <a:solidFill>
                  <a:schemeClr val="bg1"/>
                </a:solidFill>
                <a:highlight>
                  <a:srgbClr val="FF0000"/>
                </a:highlight>
                <a:cs typeface="TH SarabunPSK" panose="020B0500040200020003" pitchFamily="34" charset="-34"/>
              </a:rPr>
              <a:t>ขาดสอบ จะได้เป็น </a:t>
            </a:r>
            <a:r>
              <a:rPr lang="en-US" sz="4000" b="1" dirty="0">
                <a:solidFill>
                  <a:schemeClr val="bg1"/>
                </a:solidFill>
                <a:highlight>
                  <a:srgbClr val="FF0000"/>
                </a:highlight>
                <a:cs typeface="TH SarabunPSK" panose="020B0500040200020003" pitchFamily="34" charset="-34"/>
              </a:rPr>
              <a:t>FE</a:t>
            </a:r>
            <a:endParaRPr lang="th-TH" sz="4000" b="1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6455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014791-FF60-4444-B60F-B0E82B48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00"/>
            <a:ext cx="14478000" cy="7475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41E3A-A986-4E34-8AF0-CEA5A647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9" y="5372100"/>
            <a:ext cx="5294151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AB6A5-885F-4DA5-92FD-A6D41B51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5295900"/>
            <a:ext cx="5844141" cy="38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7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7053A-25B9-41E7-83FD-538FA5F7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95300"/>
            <a:ext cx="16764000" cy="196983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304FD6-F5B1-4321-94F2-5DBA6D434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231865"/>
              </p:ext>
            </p:extLst>
          </p:nvPr>
        </p:nvGraphicFramePr>
        <p:xfrm>
          <a:off x="762000" y="2705100"/>
          <a:ext cx="16764000" cy="630718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205663">
                  <a:extLst>
                    <a:ext uri="{9D8B030D-6E8A-4147-A177-3AD203B41FA5}">
                      <a16:colId xmlns:a16="http://schemas.microsoft.com/office/drawing/2014/main" val="1869998279"/>
                    </a:ext>
                  </a:extLst>
                </a:gridCol>
                <a:gridCol w="4676274">
                  <a:extLst>
                    <a:ext uri="{9D8B030D-6E8A-4147-A177-3AD203B41FA5}">
                      <a16:colId xmlns:a16="http://schemas.microsoft.com/office/drawing/2014/main" val="53453935"/>
                    </a:ext>
                  </a:extLst>
                </a:gridCol>
                <a:gridCol w="6882063">
                  <a:extLst>
                    <a:ext uri="{9D8B030D-6E8A-4147-A177-3AD203B41FA5}">
                      <a16:colId xmlns:a16="http://schemas.microsoft.com/office/drawing/2014/main" val="4172962953"/>
                    </a:ext>
                  </a:extLst>
                </a:gridCol>
              </a:tblGrid>
              <a:tr h="308238">
                <a:tc>
                  <a:txBody>
                    <a:bodyPr/>
                    <a:lstStyle/>
                    <a:p>
                      <a:r>
                        <a:rPr lang="th-TH" sz="2800" b="1"/>
                        <a:t>ส่วน / ปุ่ม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2800" b="1"/>
                        <a:t>ความหมาย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2800" b="1" dirty="0"/>
                        <a:t>ใช้ทำอะไร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201205934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Save (</a:t>
                      </a:r>
                      <a:r>
                        <a:rPr lang="th-TH" sz="1800" b="1"/>
                        <a:t>ไอคอนดิสก์)</a:t>
                      </a:r>
                      <a:endParaRPr lang="th-TH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บันทึกไฟล์ปัจจุบัน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กดเพื่อเซฟโค้ดที่แก้ไข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1315199552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Save All (</a:t>
                      </a:r>
                      <a:r>
                        <a:rPr lang="th-TH" sz="1800" b="1"/>
                        <a:t>ดิสก์หลายอัน)</a:t>
                      </a:r>
                      <a:endParaRPr lang="th-TH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บันทึกทุกไฟล์ใน </a:t>
                      </a:r>
                      <a:r>
                        <a:rPr lang="en-US" sz="1800"/>
                        <a:t>Solution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ใช้ตอนแก้หลายไฟล์พร้อมกัน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1355332354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Open File (</a:t>
                      </a:r>
                      <a:r>
                        <a:rPr lang="th-TH" sz="1800" b="1"/>
                        <a:t>โฟลเดอร์)</a:t>
                      </a:r>
                      <a:endParaRPr lang="th-TH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 dirty="0"/>
                        <a:t>เปิดไฟล์ใหม่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เช่น .</a:t>
                      </a:r>
                      <a:r>
                        <a:rPr lang="en-US" sz="1800"/>
                        <a:t>cpp, .h, .txt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3352884342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Open Folder</a:t>
                      </a:r>
                      <a:endParaRPr lang="en-US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เปิดทั้งโฟลเดอร์เป็น </a:t>
                      </a:r>
                      <a:r>
                        <a:rPr lang="en-US" sz="1800"/>
                        <a:t>Project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ใช้เวลาไม่ได้ใช้ .</a:t>
                      </a:r>
                      <a:r>
                        <a:rPr lang="en-US" sz="1800"/>
                        <a:t>sln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150126212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Undo (</a:t>
                      </a:r>
                      <a:r>
                        <a:rPr lang="th-TH" sz="1800" b="1"/>
                        <a:t>ลูกศรถอยหลัง)</a:t>
                      </a:r>
                      <a:endParaRPr lang="th-TH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ย้อนกลับ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ย้อนการแก้ไขโค้ด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3577425857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Redo (</a:t>
                      </a:r>
                      <a:r>
                        <a:rPr lang="th-TH" sz="1800" b="1"/>
                        <a:t>ลูกศรเดินหน้า)</a:t>
                      </a:r>
                      <a:endParaRPr lang="th-TH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ไปข้างหน้า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ถ้ากด </a:t>
                      </a:r>
                      <a:r>
                        <a:rPr lang="en-US" sz="1800"/>
                        <a:t>Undo </a:t>
                      </a:r>
                      <a:r>
                        <a:rPr lang="th-TH" sz="1800"/>
                        <a:t>แล้วแต่เปลี่ยนใจ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2628110009"/>
                  </a:ext>
                </a:extLst>
              </a:tr>
              <a:tr h="579158">
                <a:tc>
                  <a:txBody>
                    <a:bodyPr/>
                    <a:lstStyle/>
                    <a:p>
                      <a:r>
                        <a:rPr lang="en-US" sz="1800" b="1"/>
                        <a:t>Solution Configuration (Debug / Release)</a:t>
                      </a:r>
                      <a:endParaRPr lang="en-US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เลือกโหมดการ </a:t>
                      </a:r>
                      <a:r>
                        <a:rPr lang="en-US" sz="1800"/>
                        <a:t>Build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- </a:t>
                      </a:r>
                      <a:r>
                        <a:rPr lang="en-US" sz="1800" b="1"/>
                        <a:t>Debug:</a:t>
                      </a:r>
                      <a:r>
                        <a:rPr lang="en-US" sz="1800"/>
                        <a:t> </a:t>
                      </a:r>
                      <a:r>
                        <a:rPr lang="th-TH" sz="1800"/>
                        <a:t>ใช้รันตอนพัฒนา - </a:t>
                      </a:r>
                      <a:r>
                        <a:rPr lang="en-US" sz="1800" b="1"/>
                        <a:t>Release:</a:t>
                      </a:r>
                      <a:r>
                        <a:rPr lang="en-US" sz="1800"/>
                        <a:t> </a:t>
                      </a:r>
                      <a:r>
                        <a:rPr lang="th-TH" sz="1800"/>
                        <a:t>ใช้ตอนส่งงานจริง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2141384688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Platform (x64 / x86)</a:t>
                      </a:r>
                      <a:endParaRPr lang="en-US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เลือกสถาปัตยกรรม </a:t>
                      </a:r>
                      <a:r>
                        <a:rPr lang="en-US" sz="1800"/>
                        <a:t>CPU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C++ </a:t>
                      </a:r>
                      <a:r>
                        <a:rPr lang="th-TH" sz="1800"/>
                        <a:t>ส่วนใหญ่ใช้ </a:t>
                      </a:r>
                      <a:r>
                        <a:rPr lang="en-US" sz="1800" b="1"/>
                        <a:t>x64</a:t>
                      </a:r>
                      <a:endParaRPr lang="en-US" sz="1800"/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3278705029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Start (</a:t>
                      </a:r>
                      <a:r>
                        <a:rPr lang="th-TH" sz="1800" b="1"/>
                        <a:t>ปุ่มสีเขียว ▶)</a:t>
                      </a:r>
                      <a:endParaRPr lang="th-TH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รันโปรแกรม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ใช้ดีบักหรือรัน </a:t>
                      </a:r>
                      <a:r>
                        <a:rPr lang="en-US" sz="1800"/>
                        <a:t>Console App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3364739710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 dirty="0"/>
                        <a:t>Local Windows Debugger</a:t>
                      </a:r>
                      <a:endParaRPr lang="en-US" sz="1800" dirty="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เครื่องมือดีบัก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หยุด, ดูค่าตัวแปร, วาง </a:t>
                      </a:r>
                      <a:r>
                        <a:rPr lang="en-US" sz="1800"/>
                        <a:t>breakpoint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2987088471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Pause debugging</a:t>
                      </a:r>
                      <a:endParaRPr lang="en-US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หยุดกลางคัน (พักดีบัก)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ใช้ดู </a:t>
                      </a:r>
                      <a:r>
                        <a:rPr lang="en-US" sz="1800"/>
                        <a:t>state </a:t>
                      </a:r>
                      <a:r>
                        <a:rPr lang="th-TH" sz="1800"/>
                        <a:t>ของตัวแปร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1309635674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Stop debugging (</a:t>
                      </a:r>
                      <a:r>
                        <a:rPr lang="th-TH" sz="1800" b="1"/>
                        <a:t>สี่เหลี่ยม)</a:t>
                      </a:r>
                      <a:endParaRPr lang="th-TH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หยุดการทำงานของโปรแกรม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ใช้ปิดโปรแกรมที่รันอยู่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3382677319"/>
                  </a:ext>
                </a:extLst>
              </a:tr>
              <a:tr h="579158">
                <a:tc>
                  <a:txBody>
                    <a:bodyPr/>
                    <a:lstStyle/>
                    <a:p>
                      <a:r>
                        <a:rPr lang="en-US" sz="1800" b="1"/>
                        <a:t>Step Over / Into / Out (</a:t>
                      </a:r>
                      <a:r>
                        <a:rPr lang="th-TH" sz="1800" b="1"/>
                        <a:t>ไอคอนเดินทีละบรรทัด)</a:t>
                      </a:r>
                      <a:endParaRPr lang="th-TH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ควบคุมการดีบักแบบละเอียด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ใช้ตรวจแถวต่อแถวว่าโปรแกรมทำอะไร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4185354339"/>
                  </a:ext>
                </a:extLst>
              </a:tr>
              <a:tr h="317551">
                <a:tc>
                  <a:txBody>
                    <a:bodyPr/>
                    <a:lstStyle/>
                    <a:p>
                      <a:r>
                        <a:rPr lang="en-US" sz="1800" b="1"/>
                        <a:t>Search (</a:t>
                      </a:r>
                      <a:r>
                        <a:rPr lang="th-TH" sz="1800" b="1"/>
                        <a:t>ช่องค้นหา)</a:t>
                      </a:r>
                      <a:endParaRPr lang="th-TH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ค้นหาฟีเจอร์ใน </a:t>
                      </a:r>
                      <a:r>
                        <a:rPr lang="en-US" sz="1800"/>
                        <a:t>VS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เช่น แก้ธีม / หาเมนู / โหลด </a:t>
                      </a:r>
                      <a:r>
                        <a:rPr lang="en-US" sz="1800"/>
                        <a:t>extension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851321622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TEST01 (</a:t>
                      </a:r>
                      <a:r>
                        <a:rPr lang="th-TH" sz="1800" b="1"/>
                        <a:t>ชื่อโซลูชัน/โปรเจ็กต์)</a:t>
                      </a:r>
                      <a:endParaRPr lang="th-TH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แสดงชื่อโปรเจ็กต์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บอกว่าเราเปิดโปรเจ็กต์ไหนอยู่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1685851844"/>
                  </a:ext>
                </a:extLst>
              </a:tr>
              <a:tr h="308238">
                <a:tc>
                  <a:txBody>
                    <a:bodyPr/>
                    <a:lstStyle/>
                    <a:p>
                      <a:r>
                        <a:rPr lang="en-US" sz="1800" b="1"/>
                        <a:t>TEST01.cpp (</a:t>
                      </a:r>
                      <a:r>
                        <a:rPr lang="th-TH" sz="1800" b="1"/>
                        <a:t>แท็บไฟล์)</a:t>
                      </a:r>
                      <a:endParaRPr lang="th-TH" sz="1800"/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/>
                        <a:t>ชื่อไฟล์ที่กำลังเขียนอยู่</a:t>
                      </a:r>
                    </a:p>
                  </a:txBody>
                  <a:tcPr marL="58779" marR="58779" marT="29389" marB="29389" anchor="ctr"/>
                </a:tc>
                <a:tc>
                  <a:txBody>
                    <a:bodyPr/>
                    <a:lstStyle/>
                    <a:p>
                      <a:r>
                        <a:rPr lang="th-TH" sz="1800" dirty="0"/>
                        <a:t>เป็นไฟล์ </a:t>
                      </a:r>
                      <a:r>
                        <a:rPr lang="en-US" sz="1800" dirty="0"/>
                        <a:t>C++ main </a:t>
                      </a:r>
                      <a:r>
                        <a:rPr lang="th-TH" sz="1800" dirty="0"/>
                        <a:t>ของโปรเจ็กต์</a:t>
                      </a:r>
                    </a:p>
                  </a:txBody>
                  <a:tcPr marL="58779" marR="58779" marT="29389" marB="29389" anchor="ctr"/>
                </a:tc>
                <a:extLst>
                  <a:ext uri="{0D108BD9-81ED-4DB2-BD59-A6C34878D82A}">
                    <a16:rowId xmlns:a16="http://schemas.microsoft.com/office/drawing/2014/main" val="261051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760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B143F8-8E22-4E9B-BF84-75B4D7D6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6900"/>
            <a:ext cx="6039693" cy="504895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C0EA85-C2C5-4144-B1D8-B4DA2013A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872178"/>
              </p:ext>
            </p:extLst>
          </p:nvPr>
        </p:nvGraphicFramePr>
        <p:xfrm>
          <a:off x="7543800" y="1943100"/>
          <a:ext cx="10058400" cy="5458236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8061078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40163112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350520742"/>
                    </a:ext>
                  </a:extLst>
                </a:gridCol>
              </a:tblGrid>
              <a:tr h="317611">
                <a:tc>
                  <a:txBody>
                    <a:bodyPr/>
                    <a:lstStyle/>
                    <a:p>
                      <a:r>
                        <a:rPr lang="th-TH" sz="2000"/>
                        <a:t>ส่วน / ชื่อโฟลเดอร์</a:t>
                      </a:r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ความหมาย</a:t>
                      </a:r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ใช้ทำอะไร</a:t>
                      </a:r>
                    </a:p>
                  </a:txBody>
                  <a:tcPr marL="79403" marR="79403" marT="39701" marB="39701" anchor="ctr"/>
                </a:tc>
                <a:extLst>
                  <a:ext uri="{0D108BD9-81ED-4DB2-BD59-A6C34878D82A}">
                    <a16:rowId xmlns:a16="http://schemas.microsoft.com/office/drawing/2014/main" val="3201419891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2000" b="1"/>
                        <a:t>Solution 'TEST01'</a:t>
                      </a:r>
                      <a:endParaRPr lang="en-US" sz="2000"/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ตัวรวมโปรเจ็กต์ทั้งหมด</a:t>
                      </a:r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หนึ่ง </a:t>
                      </a:r>
                      <a:r>
                        <a:rPr lang="en-US" sz="2000"/>
                        <a:t>Solution </a:t>
                      </a:r>
                      <a:r>
                        <a:rPr lang="th-TH" sz="2000"/>
                        <a:t>อาจมีหลาย </a:t>
                      </a:r>
                      <a:r>
                        <a:rPr lang="en-US" sz="2000"/>
                        <a:t>Project </a:t>
                      </a:r>
                      <a:r>
                        <a:rPr lang="th-TH" sz="2000"/>
                        <a:t>อยู่ภายในได้ แต่ที่นี่มีแค่ 1</a:t>
                      </a:r>
                    </a:p>
                  </a:txBody>
                  <a:tcPr marL="79403" marR="79403" marT="39701" marB="39701" anchor="ctr"/>
                </a:tc>
                <a:extLst>
                  <a:ext uri="{0D108BD9-81ED-4DB2-BD59-A6C34878D82A}">
                    <a16:rowId xmlns:a16="http://schemas.microsoft.com/office/drawing/2014/main" val="2567197311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2000" b="1"/>
                        <a:t>Project: TEST01</a:t>
                      </a:r>
                      <a:endParaRPr lang="en-US" sz="2000"/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โปรเจ็กต์หลักของเรา</a:t>
                      </a:r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คือโปรเจ็กต์ </a:t>
                      </a:r>
                      <a:r>
                        <a:rPr lang="en-US" sz="2000"/>
                        <a:t>C++ </a:t>
                      </a:r>
                      <a:r>
                        <a:rPr lang="th-TH" sz="2000"/>
                        <a:t>ที่เรากำลังเขียนอยู่ (ชื่อเดียวกับ </a:t>
                      </a:r>
                      <a:r>
                        <a:rPr lang="en-US" sz="2000"/>
                        <a:t>Solution)</a:t>
                      </a:r>
                    </a:p>
                  </a:txBody>
                  <a:tcPr marL="79403" marR="79403" marT="39701" marB="39701" anchor="ctr"/>
                </a:tc>
                <a:extLst>
                  <a:ext uri="{0D108BD9-81ED-4DB2-BD59-A6C34878D82A}">
                    <a16:rowId xmlns:a16="http://schemas.microsoft.com/office/drawing/2014/main" val="51670493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2000" b="1"/>
                        <a:t>References</a:t>
                      </a:r>
                      <a:endParaRPr lang="en-US" sz="2000"/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การอ้างอิงไลบรารีจากระบบ</a:t>
                      </a:r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สำหรับ </a:t>
                      </a:r>
                      <a:r>
                        <a:rPr lang="en-US" sz="2000"/>
                        <a:t>C++ </a:t>
                      </a:r>
                      <a:r>
                        <a:rPr lang="th-TH" sz="2000"/>
                        <a:t>จะมีไม่เยอะ ส่วนใหญ่เป็นค่าตั้งต้นของ </a:t>
                      </a:r>
                      <a:r>
                        <a:rPr lang="en-US" sz="2000"/>
                        <a:t>VS</a:t>
                      </a:r>
                    </a:p>
                  </a:txBody>
                  <a:tcPr marL="79403" marR="79403" marT="39701" marB="39701" anchor="ctr"/>
                </a:tc>
                <a:extLst>
                  <a:ext uri="{0D108BD9-81ED-4DB2-BD59-A6C34878D82A}">
                    <a16:rowId xmlns:a16="http://schemas.microsoft.com/office/drawing/2014/main" val="1171158803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2000" b="1"/>
                        <a:t>External Dependencies</a:t>
                      </a:r>
                      <a:endParaRPr lang="en-US" sz="2000"/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ไฟล์ .</a:t>
                      </a:r>
                      <a:r>
                        <a:rPr lang="en-US" sz="2000"/>
                        <a:t>h / </a:t>
                      </a:r>
                      <a:r>
                        <a:rPr lang="th-TH" sz="2000"/>
                        <a:t>ไลบรารีที่โปรเจ็กต์ต้องใช้</a:t>
                      </a:r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VS </a:t>
                      </a:r>
                      <a:r>
                        <a:rPr lang="th-TH" sz="2000"/>
                        <a:t>จะใส่ให้เองอัตโนมัติ เช่น &lt;</a:t>
                      </a:r>
                      <a:r>
                        <a:rPr lang="en-US" sz="2000"/>
                        <a:t>iostream&gt;</a:t>
                      </a:r>
                    </a:p>
                  </a:txBody>
                  <a:tcPr marL="79403" marR="79403" marT="39701" marB="39701" anchor="ctr"/>
                </a:tc>
                <a:extLst>
                  <a:ext uri="{0D108BD9-81ED-4DB2-BD59-A6C34878D82A}">
                    <a16:rowId xmlns:a16="http://schemas.microsoft.com/office/drawing/2014/main" val="3393385517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2000" b="1"/>
                        <a:t>Header Files</a:t>
                      </a:r>
                      <a:endParaRPr lang="en-US" sz="2000"/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โฟลเดอร์รวมไฟล์ .</a:t>
                      </a:r>
                      <a:r>
                        <a:rPr lang="en-US" sz="2000"/>
                        <a:t>h</a:t>
                      </a:r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สำหรับแยกโค้ดเป็นส่วน ๆ เช่น </a:t>
                      </a:r>
                      <a:r>
                        <a:rPr lang="en-US" sz="2000"/>
                        <a:t>function prototype, class</a:t>
                      </a:r>
                    </a:p>
                  </a:txBody>
                  <a:tcPr marL="79403" marR="79403" marT="39701" marB="39701" anchor="ctr"/>
                </a:tc>
                <a:extLst>
                  <a:ext uri="{0D108BD9-81ED-4DB2-BD59-A6C34878D82A}">
                    <a16:rowId xmlns:a16="http://schemas.microsoft.com/office/drawing/2014/main" val="1536734335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2000" b="1"/>
                        <a:t>Resource Files</a:t>
                      </a:r>
                      <a:endParaRPr lang="en-US" sz="2000"/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โฟลเดอร์ไฟล์ทรัพยากร</a:t>
                      </a:r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ใช้เก็บไฟล์พิเศษ เช่น .</a:t>
                      </a:r>
                      <a:r>
                        <a:rPr lang="en-US" sz="2000"/>
                        <a:t>rc / </a:t>
                      </a:r>
                      <a:r>
                        <a:rPr lang="th-TH" sz="2000"/>
                        <a:t>ไอคอน / ไฟล์อื่น (โปรเจ็กต์พื้นฐานยังไม่ค่อยใช้)</a:t>
                      </a:r>
                    </a:p>
                  </a:txBody>
                  <a:tcPr marL="79403" marR="79403" marT="39701" marB="39701" anchor="ctr"/>
                </a:tc>
                <a:extLst>
                  <a:ext uri="{0D108BD9-81ED-4DB2-BD59-A6C34878D82A}">
                    <a16:rowId xmlns:a16="http://schemas.microsoft.com/office/drawing/2014/main" val="3185348049"/>
                  </a:ext>
                </a:extLst>
              </a:tr>
              <a:tr h="317611">
                <a:tc>
                  <a:txBody>
                    <a:bodyPr/>
                    <a:lstStyle/>
                    <a:p>
                      <a:r>
                        <a:rPr lang="en-US" sz="2000" b="1"/>
                        <a:t>Source Files</a:t>
                      </a:r>
                      <a:endParaRPr lang="en-US" sz="2000"/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โฟลเดอร์เก็บไฟล์ .</a:t>
                      </a:r>
                      <a:r>
                        <a:rPr lang="en-US" sz="2000"/>
                        <a:t>cpp</a:t>
                      </a:r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คือที่เก็บโค้ดหลักของโปรเจ็กต์ทั้งหมด</a:t>
                      </a:r>
                    </a:p>
                  </a:txBody>
                  <a:tcPr marL="79403" marR="79403" marT="39701" marB="39701" anchor="ctr"/>
                </a:tc>
                <a:extLst>
                  <a:ext uri="{0D108BD9-81ED-4DB2-BD59-A6C34878D82A}">
                    <a16:rowId xmlns:a16="http://schemas.microsoft.com/office/drawing/2014/main" val="1045516151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2000" b="1"/>
                        <a:t>TEST01.cpp</a:t>
                      </a:r>
                      <a:endParaRPr lang="en-US" sz="2000"/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/>
                        <a:t>ไฟล์โค้ดหลัก (</a:t>
                      </a:r>
                      <a:r>
                        <a:rPr lang="en-US" sz="2000"/>
                        <a:t>main file)</a:t>
                      </a:r>
                    </a:p>
                  </a:txBody>
                  <a:tcPr marL="79403" marR="79403" marT="39701" marB="39701" anchor="ctr"/>
                </a:tc>
                <a:tc>
                  <a:txBody>
                    <a:bodyPr/>
                    <a:lstStyle/>
                    <a:p>
                      <a:r>
                        <a:rPr lang="th-TH" sz="2000" dirty="0"/>
                        <a:t>ไฟล์ที่คุณกำลังเขียนคำสั่ง </a:t>
                      </a:r>
                      <a:r>
                        <a:rPr lang="en-US" sz="2000" dirty="0"/>
                        <a:t>C++ </a:t>
                      </a:r>
                      <a:r>
                        <a:rPr lang="th-TH" sz="2000" dirty="0"/>
                        <a:t>อยู่ เช่น </a:t>
                      </a:r>
                      <a:r>
                        <a:rPr lang="en-US" sz="2000" dirty="0"/>
                        <a:t>main()</a:t>
                      </a:r>
                    </a:p>
                  </a:txBody>
                  <a:tcPr marL="79403" marR="79403" marT="39701" marB="39701" anchor="ctr"/>
                </a:tc>
                <a:extLst>
                  <a:ext uri="{0D108BD9-81ED-4DB2-BD59-A6C34878D82A}">
                    <a16:rowId xmlns:a16="http://schemas.microsoft.com/office/drawing/2014/main" val="3388578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710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77799" y="1377399"/>
            <a:ext cx="1059191" cy="8795301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76818" y="965200"/>
            <a:ext cx="630461" cy="850337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7580" y="965200"/>
            <a:ext cx="16400255" cy="8087916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AB2DD-6348-4300-A4D0-591C4455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31" y="3162300"/>
            <a:ext cx="7371022" cy="348280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44000" y="2608858"/>
            <a:ext cx="0" cy="48006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9B911CF-F8ED-4DDB-844B-77B2B77A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49" y="3868346"/>
            <a:ext cx="9012384" cy="29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2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13246" y="916092"/>
            <a:ext cx="1139427" cy="8566447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16655" y="514618"/>
            <a:ext cx="723981" cy="8282121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67" y="510636"/>
            <a:ext cx="6945208" cy="7898692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2670" y="1607344"/>
            <a:ext cx="10935327" cy="7863447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D59EB-A04A-4395-8767-21CB699B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67491"/>
            <a:ext cx="6688959" cy="20234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EABF40-46A2-44E4-A48F-7B7FB7C0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112" y="2316342"/>
            <a:ext cx="10516975" cy="397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6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2EFDDC2-FB5B-4063-B3FB-7D854FC10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798153"/>
            <a:ext cx="11606682" cy="7229114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69659" y="6897503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-1500306" y="3604387"/>
            <a:ext cx="6502553" cy="6502553"/>
          </a:xfrm>
          <a:custGeom>
            <a:avLst/>
            <a:gdLst/>
            <a:ahLst/>
            <a:cxnLst/>
            <a:rect l="l" t="t" r="r" b="b"/>
            <a:pathLst>
              <a:path w="6502553" h="6502553">
                <a:moveTo>
                  <a:pt x="6502553" y="0"/>
                </a:moveTo>
                <a:lnTo>
                  <a:pt x="0" y="0"/>
                </a:lnTo>
                <a:lnTo>
                  <a:pt x="0" y="6502552"/>
                </a:lnTo>
                <a:lnTo>
                  <a:pt x="6502553" y="6502552"/>
                </a:lnTo>
                <a:lnTo>
                  <a:pt x="65025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3285753" y="3604387"/>
            <a:ext cx="6502553" cy="6502553"/>
          </a:xfrm>
          <a:custGeom>
            <a:avLst/>
            <a:gdLst/>
            <a:ahLst/>
            <a:cxnLst/>
            <a:rect l="l" t="t" r="r" b="b"/>
            <a:pathLst>
              <a:path w="6502553" h="6502553">
                <a:moveTo>
                  <a:pt x="0" y="0"/>
                </a:moveTo>
                <a:lnTo>
                  <a:pt x="6502553" y="0"/>
                </a:lnTo>
                <a:lnTo>
                  <a:pt x="6502553" y="6502552"/>
                </a:lnTo>
                <a:lnTo>
                  <a:pt x="0" y="6502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1529445" y="-244467"/>
            <a:ext cx="7345016" cy="1909704"/>
          </a:xfrm>
          <a:custGeom>
            <a:avLst/>
            <a:gdLst/>
            <a:ahLst/>
            <a:cxnLst/>
            <a:rect l="l" t="t" r="r" b="b"/>
            <a:pathLst>
              <a:path w="7345016" h="1909704">
                <a:moveTo>
                  <a:pt x="7345016" y="1909704"/>
                </a:moveTo>
                <a:lnTo>
                  <a:pt x="0" y="1909704"/>
                </a:lnTo>
                <a:lnTo>
                  <a:pt x="0" y="0"/>
                </a:lnTo>
                <a:lnTo>
                  <a:pt x="7345016" y="0"/>
                </a:lnTo>
                <a:lnTo>
                  <a:pt x="7345016" y="190970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72429" y="-244467"/>
            <a:ext cx="7345016" cy="1909704"/>
          </a:xfrm>
          <a:custGeom>
            <a:avLst/>
            <a:gdLst/>
            <a:ahLst/>
            <a:cxnLst/>
            <a:rect l="l" t="t" r="r" b="b"/>
            <a:pathLst>
              <a:path w="7345016" h="1909704">
                <a:moveTo>
                  <a:pt x="0" y="1909704"/>
                </a:moveTo>
                <a:lnTo>
                  <a:pt x="7345016" y="1909704"/>
                </a:lnTo>
                <a:lnTo>
                  <a:pt x="7345016" y="0"/>
                </a:lnTo>
                <a:lnTo>
                  <a:pt x="0" y="0"/>
                </a:lnTo>
                <a:lnTo>
                  <a:pt x="0" y="190970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69659" y="9442149"/>
            <a:ext cx="19027317" cy="1291481"/>
            <a:chOff x="0" y="0"/>
            <a:chExt cx="5011310" cy="3401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11310" cy="340143"/>
            </a:xfrm>
            <a:custGeom>
              <a:avLst/>
              <a:gdLst/>
              <a:ahLst/>
              <a:cxnLst/>
              <a:rect l="l" t="t" r="r" b="b"/>
              <a:pathLst>
                <a:path w="5011310" h="340143">
                  <a:moveTo>
                    <a:pt x="0" y="0"/>
                  </a:moveTo>
                  <a:lnTo>
                    <a:pt x="5011310" y="0"/>
                  </a:lnTo>
                  <a:lnTo>
                    <a:pt x="5011310" y="340143"/>
                  </a:lnTo>
                  <a:lnTo>
                    <a:pt x="0" y="340143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11310" cy="378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8"/>
                </a:lnSpc>
              </a:pPr>
              <a:endParaRPr>
                <a:cs typeface="+mj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534056" y="3421104"/>
            <a:ext cx="5094372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Prompt Bold"/>
                <a:ea typeface="Prompt Bold"/>
                <a:cs typeface="+mj-cs"/>
                <a:sym typeface="Prompt Bold"/>
              </a:rPr>
              <a:t>Web Task Trigger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8E9CD3-6FB3-47D4-8FC4-4B6F9863C8E0}"/>
              </a:ext>
            </a:extLst>
          </p:cNvPr>
          <p:cNvSpPr/>
          <p:nvPr/>
        </p:nvSpPr>
        <p:spPr>
          <a:xfrm>
            <a:off x="-26953" y="244796"/>
            <a:ext cx="502920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th-TH" sz="2800" b="1" dirty="0">
                <a:solidFill>
                  <a:srgbClr val="0000FF"/>
                </a:solidFill>
              </a:rPr>
              <a:t>การโปรแกรมภาษาไพธอนและภาษาซี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29" name="Picture 10">
            <a:extLst>
              <a:ext uri="{FF2B5EF4-FFF2-40B4-BE49-F238E27FC236}">
                <a16:creationId xmlns:a16="http://schemas.microsoft.com/office/drawing/2014/main" id="{D0F1D67C-335F-4580-8E43-1A679C1EC84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714632" y="6362700"/>
            <a:ext cx="1329120" cy="119620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FC8BB2E8-0B87-47A9-988F-5FC6689A187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80874" y="2019300"/>
            <a:ext cx="3440900" cy="3493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450ED2-1347-4F65-9D82-FC67EB820D18}"/>
              </a:ext>
            </a:extLst>
          </p:cNvPr>
          <p:cNvSpPr/>
          <p:nvPr/>
        </p:nvSpPr>
        <p:spPr>
          <a:xfrm>
            <a:off x="13267994" y="433066"/>
            <a:ext cx="4951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Python and C Programming Language</a:t>
            </a:r>
            <a:endParaRPr lang="th-TH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42C173-5A22-4E65-9BA9-4A7934B65E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3944" y="5982376"/>
            <a:ext cx="6688959" cy="20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349" y="1612806"/>
            <a:ext cx="5531464" cy="7655546"/>
          </a:xfrm>
          <a:custGeom>
            <a:avLst/>
            <a:gdLst/>
            <a:ahLst/>
            <a:cxnLst/>
            <a:rect l="l" t="t" r="r" b="b"/>
            <a:pathLst>
              <a:path w="5531464" h="7655546">
                <a:moveTo>
                  <a:pt x="0" y="0"/>
                </a:moveTo>
                <a:lnTo>
                  <a:pt x="5531463" y="0"/>
                </a:lnTo>
                <a:lnTo>
                  <a:pt x="5531463" y="7655545"/>
                </a:lnTo>
                <a:lnTo>
                  <a:pt x="0" y="765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D5ADF2-7C3F-4E2A-8899-5D6D5BA1EC19}"/>
              </a:ext>
            </a:extLst>
          </p:cNvPr>
          <p:cNvSpPr/>
          <p:nvPr/>
        </p:nvSpPr>
        <p:spPr>
          <a:xfrm>
            <a:off x="7239000" y="1830454"/>
            <a:ext cx="8621520" cy="1508105"/>
          </a:xfrm>
          <a:prstGeom prst="rect">
            <a:avLst/>
          </a:prstGeom>
          <a:ln w="19050">
            <a:solidFill>
              <a:schemeClr val="accent2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4800" b="1" dirty="0"/>
              <a:t>ส่วนที่ 4: ใช้ </a:t>
            </a:r>
            <a:r>
              <a:rPr lang="en-US" sz="4800" b="1" dirty="0"/>
              <a:t>Copilot </a:t>
            </a:r>
            <a:r>
              <a:rPr lang="th-TH" sz="4800" b="1" dirty="0"/>
              <a:t>ช่วยเขียนโค้ด</a:t>
            </a:r>
          </a:p>
          <a:p>
            <a:r>
              <a:rPr lang="th-TH" sz="4400" dirty="0"/>
              <a:t>ขั้นตอนที่ 4 : ใช้ </a:t>
            </a:r>
            <a:r>
              <a:rPr lang="en-US" sz="4400" dirty="0"/>
              <a:t>GitHub Copilot </a:t>
            </a:r>
            <a:r>
              <a:rPr lang="th-TH" sz="4400" dirty="0"/>
              <a:t>ช่วยแนะนำโค้ด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FBBA5E-164E-4D85-BEC7-4EA159713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1444" y="249987"/>
            <a:ext cx="6172200" cy="6398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BA9BA-8038-4A59-A9F2-416492F8C9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400" y="279790"/>
            <a:ext cx="7010400" cy="5465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A14654-D33C-451D-82D3-AAAFB2D63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308" y="6036760"/>
            <a:ext cx="6630527" cy="29086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B6CC42-D71F-44AE-92C0-7B5C74D02A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0165" y="7126063"/>
            <a:ext cx="5649113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906FB1-98BE-42AD-973F-77F18EE32A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160919"/>
            <a:ext cx="6826828" cy="8343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D2C56-280B-4AD9-BE43-14B124285818}"/>
              </a:ext>
            </a:extLst>
          </p:cNvPr>
          <p:cNvSpPr/>
          <p:nvPr/>
        </p:nvSpPr>
        <p:spPr>
          <a:xfrm>
            <a:off x="838200" y="6972300"/>
            <a:ext cx="9144000" cy="2308324"/>
          </a:xfrm>
          <a:prstGeom prst="rect">
            <a:avLst/>
          </a:prstGeom>
          <a:ln w="38100">
            <a:solidFill>
              <a:srgbClr val="FFFFFF"/>
            </a:solidFill>
            <a:prstDash val="lgDash"/>
          </a:ln>
        </p:spPr>
        <p:txBody>
          <a:bodyPr>
            <a:spAutoFit/>
          </a:bodyPr>
          <a:lstStyle/>
          <a:p>
            <a:r>
              <a:rPr lang="th-TH" sz="2400" b="1" dirty="0">
                <a:solidFill>
                  <a:srgbClr val="FFFFFF"/>
                </a:solidFill>
              </a:rPr>
              <a:t>1) กดปุ่ม “</a:t>
            </a:r>
            <a:r>
              <a:rPr lang="en-US" sz="2400" b="1" dirty="0">
                <a:solidFill>
                  <a:srgbClr val="FFFFFF"/>
                </a:solidFill>
              </a:rPr>
              <a:t>Insert in new file” </a:t>
            </a:r>
            <a:r>
              <a:rPr lang="th-TH" sz="2400" b="1" dirty="0">
                <a:solidFill>
                  <a:srgbClr val="FFFFFF"/>
                </a:solidFill>
              </a:rPr>
              <a:t>หรือ “</a:t>
            </a:r>
            <a:r>
              <a:rPr lang="en-US" sz="2400" b="1" dirty="0">
                <a:solidFill>
                  <a:srgbClr val="FFFFFF"/>
                </a:solidFill>
              </a:rPr>
              <a:t>Insert” (</a:t>
            </a:r>
            <a:r>
              <a:rPr lang="th-TH" sz="2400" b="1" dirty="0">
                <a:solidFill>
                  <a:srgbClr val="FFFFFF"/>
                </a:solidFill>
              </a:rPr>
              <a:t>ถ้ามี)</a:t>
            </a:r>
          </a:p>
          <a:p>
            <a:r>
              <a:rPr lang="th-TH" sz="2400" dirty="0">
                <a:solidFill>
                  <a:srgbClr val="FFFFFF"/>
                </a:solidFill>
              </a:rPr>
              <a:t>ปุ่มนี้หมายความว่า: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rgbClr val="FFFFFF"/>
                </a:solidFill>
              </a:rPr>
              <a:t>“เอาโค้ดที่ </a:t>
            </a:r>
            <a:r>
              <a:rPr lang="en-US" sz="2400" dirty="0">
                <a:solidFill>
                  <a:srgbClr val="FFFFFF"/>
                </a:solidFill>
              </a:rPr>
              <a:t>Copilot </a:t>
            </a:r>
            <a:r>
              <a:rPr lang="th-TH" sz="2400" dirty="0">
                <a:solidFill>
                  <a:srgbClr val="FFFFFF"/>
                </a:solidFill>
              </a:rPr>
              <a:t>สร้าง → ใส่เข้าไปในไฟล์จริง”</a:t>
            </a:r>
          </a:p>
          <a:p>
            <a:r>
              <a:rPr lang="th-TH" sz="2400" dirty="0">
                <a:solidFill>
                  <a:srgbClr val="FFFFFF"/>
                </a:solidFill>
              </a:rPr>
              <a:t>ดูปุ่มในรูป:</a:t>
            </a:r>
          </a:p>
          <a:p>
            <a:r>
              <a:rPr lang="th-TH" sz="2400" dirty="0">
                <a:solidFill>
                  <a:srgbClr val="FFFFFF"/>
                </a:solidFill>
              </a:rPr>
              <a:t>ปุ่ม </a:t>
            </a:r>
            <a:r>
              <a:rPr lang="en-US" sz="2400" b="1" dirty="0">
                <a:solidFill>
                  <a:srgbClr val="FFFFFF"/>
                </a:solidFill>
              </a:rPr>
              <a:t>Insert in new file</a:t>
            </a:r>
            <a:r>
              <a:rPr lang="en-US" sz="2400" dirty="0">
                <a:solidFill>
                  <a:srgbClr val="FFFFFF"/>
                </a:solidFill>
              </a:rPr>
              <a:t> → VS </a:t>
            </a:r>
            <a:r>
              <a:rPr lang="th-TH" sz="2400" dirty="0">
                <a:solidFill>
                  <a:srgbClr val="FFFFFF"/>
                </a:solidFill>
              </a:rPr>
              <a:t>จะสร้างไฟล์ใหม่ให้</a:t>
            </a:r>
            <a:br>
              <a:rPr lang="th-TH" sz="2400" dirty="0">
                <a:solidFill>
                  <a:srgbClr val="FFFFFF"/>
                </a:solidFill>
              </a:rPr>
            </a:br>
            <a:r>
              <a:rPr lang="th-TH" sz="2400" dirty="0">
                <a:solidFill>
                  <a:srgbClr val="FFFFFF"/>
                </a:solidFill>
              </a:rPr>
              <a:t> ปุ่ม </a:t>
            </a:r>
            <a:r>
              <a:rPr lang="en-US" sz="2400" b="1" dirty="0">
                <a:solidFill>
                  <a:srgbClr val="FFFFFF"/>
                </a:solidFill>
              </a:rPr>
              <a:t>Insert</a:t>
            </a:r>
            <a:r>
              <a:rPr lang="en-US" sz="2400" dirty="0">
                <a:solidFill>
                  <a:srgbClr val="FFFFFF"/>
                </a:solidFill>
              </a:rPr>
              <a:t> → </a:t>
            </a:r>
            <a:r>
              <a:rPr lang="th-TH" sz="2400" dirty="0">
                <a:solidFill>
                  <a:srgbClr val="FFFFFF"/>
                </a:solidFill>
              </a:rPr>
              <a:t>ใส่ลงในไฟล์ที่กำลังเปิดอยู่ (</a:t>
            </a:r>
            <a:r>
              <a:rPr lang="en-US" sz="2400" dirty="0">
                <a:solidFill>
                  <a:srgbClr val="FFFFFF"/>
                </a:solidFill>
              </a:rPr>
              <a:t>TEST01.cpp)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DC159D-A782-4C2C-8455-488DA96ED0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1646"/>
          <a:stretch/>
        </p:blipFill>
        <p:spPr>
          <a:xfrm>
            <a:off x="762000" y="265974"/>
            <a:ext cx="4515416" cy="6002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8B7428-A046-4F58-BD8A-25E9510A83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7416" y="789536"/>
            <a:ext cx="6831374" cy="49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9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CD2C56-280B-4AD9-BE43-14B124285818}"/>
              </a:ext>
            </a:extLst>
          </p:cNvPr>
          <p:cNvSpPr/>
          <p:nvPr/>
        </p:nvSpPr>
        <p:spPr>
          <a:xfrm>
            <a:off x="1107530" y="1705582"/>
            <a:ext cx="9144000" cy="230832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lgDash"/>
          </a:ln>
        </p:spPr>
        <p:txBody>
          <a:bodyPr>
            <a:spAutoFit/>
          </a:bodyPr>
          <a:lstStyle/>
          <a:p>
            <a:r>
              <a:rPr lang="th-TH" sz="2400" b="1" dirty="0">
                <a:solidFill>
                  <a:srgbClr val="0000FF"/>
                </a:solidFill>
              </a:rPr>
              <a:t>1) กดปุ่ม “</a:t>
            </a:r>
            <a:r>
              <a:rPr lang="en-US" sz="2400" b="1" dirty="0">
                <a:solidFill>
                  <a:srgbClr val="0000FF"/>
                </a:solidFill>
              </a:rPr>
              <a:t>Insert in new file” </a:t>
            </a:r>
            <a:r>
              <a:rPr lang="th-TH" sz="2400" b="1" dirty="0">
                <a:solidFill>
                  <a:srgbClr val="0000FF"/>
                </a:solidFill>
              </a:rPr>
              <a:t>หรือ “</a:t>
            </a:r>
            <a:r>
              <a:rPr lang="en-US" sz="2400" b="1" dirty="0">
                <a:solidFill>
                  <a:srgbClr val="0000FF"/>
                </a:solidFill>
              </a:rPr>
              <a:t>Insert” (</a:t>
            </a:r>
            <a:r>
              <a:rPr lang="th-TH" sz="2400" b="1" dirty="0">
                <a:solidFill>
                  <a:srgbClr val="0000FF"/>
                </a:solidFill>
              </a:rPr>
              <a:t>ถ้ามี)</a:t>
            </a:r>
          </a:p>
          <a:p>
            <a:r>
              <a:rPr lang="th-TH" sz="2400" dirty="0">
                <a:solidFill>
                  <a:srgbClr val="0000FF"/>
                </a:solidFill>
              </a:rPr>
              <a:t>ปุ่มนี้หมายความว่า: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rgbClr val="0000FF"/>
                </a:solidFill>
              </a:rPr>
              <a:t>“เอาโค้ดที่ </a:t>
            </a:r>
            <a:r>
              <a:rPr lang="en-US" sz="2400" dirty="0">
                <a:solidFill>
                  <a:srgbClr val="0000FF"/>
                </a:solidFill>
              </a:rPr>
              <a:t>Copilot </a:t>
            </a:r>
            <a:r>
              <a:rPr lang="th-TH" sz="2400" dirty="0">
                <a:solidFill>
                  <a:srgbClr val="0000FF"/>
                </a:solidFill>
              </a:rPr>
              <a:t>สร้าง → ใส่เข้าไปในไฟล์จริง”</a:t>
            </a:r>
          </a:p>
          <a:p>
            <a:r>
              <a:rPr lang="th-TH" sz="2400" dirty="0">
                <a:solidFill>
                  <a:srgbClr val="0000FF"/>
                </a:solidFill>
              </a:rPr>
              <a:t>ดูปุ่มในรูป:</a:t>
            </a:r>
          </a:p>
          <a:p>
            <a:r>
              <a:rPr lang="th-TH" sz="2400" dirty="0">
                <a:solidFill>
                  <a:srgbClr val="0000FF"/>
                </a:solidFill>
              </a:rPr>
              <a:t>ปุ่ม </a:t>
            </a:r>
            <a:r>
              <a:rPr lang="en-US" sz="2400" b="1" dirty="0">
                <a:solidFill>
                  <a:srgbClr val="0000FF"/>
                </a:solidFill>
              </a:rPr>
              <a:t>Insert in new file</a:t>
            </a:r>
            <a:r>
              <a:rPr lang="en-US" sz="2400" dirty="0">
                <a:solidFill>
                  <a:srgbClr val="0000FF"/>
                </a:solidFill>
              </a:rPr>
              <a:t> → VS </a:t>
            </a:r>
            <a:r>
              <a:rPr lang="th-TH" sz="2400" dirty="0">
                <a:solidFill>
                  <a:srgbClr val="0000FF"/>
                </a:solidFill>
              </a:rPr>
              <a:t>จะสร้างไฟล์ใหม่ให้</a:t>
            </a:r>
            <a:br>
              <a:rPr lang="th-TH" sz="2400" dirty="0">
                <a:solidFill>
                  <a:srgbClr val="0000FF"/>
                </a:solidFill>
              </a:rPr>
            </a:br>
            <a:r>
              <a:rPr lang="th-TH" sz="2400" dirty="0">
                <a:solidFill>
                  <a:srgbClr val="0000FF"/>
                </a:solidFill>
              </a:rPr>
              <a:t> ปุ่ม </a:t>
            </a:r>
            <a:r>
              <a:rPr lang="en-US" sz="2400" b="1" dirty="0">
                <a:solidFill>
                  <a:srgbClr val="0000FF"/>
                </a:solidFill>
              </a:rPr>
              <a:t>Insert</a:t>
            </a:r>
            <a:r>
              <a:rPr lang="en-US" sz="2400" dirty="0">
                <a:solidFill>
                  <a:srgbClr val="0000FF"/>
                </a:solidFill>
              </a:rPr>
              <a:t> → </a:t>
            </a:r>
            <a:r>
              <a:rPr lang="th-TH" sz="2400" dirty="0">
                <a:solidFill>
                  <a:srgbClr val="0000FF"/>
                </a:solidFill>
              </a:rPr>
              <a:t>ใส่ลงในไฟล์ที่กำลังเปิดอยู่ (</a:t>
            </a:r>
            <a:r>
              <a:rPr lang="en-US" sz="2400" dirty="0">
                <a:solidFill>
                  <a:srgbClr val="0000FF"/>
                </a:solidFill>
              </a:rPr>
              <a:t>TEST01.cpp)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34A1E-CF40-446D-B190-AD2696516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200" y="67233"/>
            <a:ext cx="3891077" cy="82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3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349" y="1612806"/>
            <a:ext cx="5531464" cy="7655546"/>
          </a:xfrm>
          <a:custGeom>
            <a:avLst/>
            <a:gdLst/>
            <a:ahLst/>
            <a:cxnLst/>
            <a:rect l="l" t="t" r="r" b="b"/>
            <a:pathLst>
              <a:path w="5531464" h="7655546">
                <a:moveTo>
                  <a:pt x="0" y="0"/>
                </a:moveTo>
                <a:lnTo>
                  <a:pt x="5531463" y="0"/>
                </a:lnTo>
                <a:lnTo>
                  <a:pt x="5531463" y="7655545"/>
                </a:lnTo>
                <a:lnTo>
                  <a:pt x="0" y="765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62200" y="334592"/>
            <a:ext cx="15316200" cy="965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39"/>
              </a:lnSpc>
              <a:spcBef>
                <a:spcPct val="0"/>
              </a:spcBef>
            </a:pPr>
            <a:r>
              <a:rPr lang="th-TH" sz="3600" b="1" dirty="0">
                <a:solidFill>
                  <a:srgbClr val="0070C0"/>
                </a:solidFill>
              </a:rPr>
              <a:t>เริ่มต้นใช้งาน </a:t>
            </a:r>
            <a:r>
              <a:rPr lang="en-US" sz="3600" b="1" dirty="0">
                <a:solidFill>
                  <a:srgbClr val="0070C0"/>
                </a:solidFill>
              </a:rPr>
              <a:t>GitHub, Git, Copilot, Claude </a:t>
            </a:r>
            <a:r>
              <a:rPr lang="th-TH" sz="3600" b="1" dirty="0">
                <a:solidFill>
                  <a:srgbClr val="0070C0"/>
                </a:solidFill>
              </a:rPr>
              <a:t>และการเขียนโปรแกรมด้วย </a:t>
            </a:r>
            <a:r>
              <a:rPr lang="en-US" sz="3600" b="1" dirty="0">
                <a:solidFill>
                  <a:srgbClr val="0070C0"/>
                </a:solidFill>
              </a:rPr>
              <a:t>Visual Studio 2022</a:t>
            </a:r>
            <a:endParaRPr lang="th-TH" sz="3600" b="1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872E8-69CF-4275-916A-A7830D1A9AF5}"/>
              </a:ext>
            </a:extLst>
          </p:cNvPr>
          <p:cNvSpPr/>
          <p:nvPr/>
        </p:nvSpPr>
        <p:spPr>
          <a:xfrm>
            <a:off x="7315200" y="1731054"/>
            <a:ext cx="8621520" cy="1231106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3200" b="1" dirty="0"/>
              <a:t>ส่วนที่ 1:</a:t>
            </a:r>
            <a:r>
              <a:rPr lang="en-US" sz="3200" b="1" dirty="0"/>
              <a:t>login GitHub</a:t>
            </a:r>
            <a:endParaRPr lang="th-TH" sz="3200" b="1" dirty="0"/>
          </a:p>
          <a:p>
            <a:r>
              <a:rPr lang="th-TH" sz="2400" dirty="0"/>
              <a:t>ขั้นตอนที่ 1 : </a:t>
            </a:r>
            <a:r>
              <a:rPr lang="en-US" sz="2400" dirty="0"/>
              <a:t>Login</a:t>
            </a:r>
            <a:r>
              <a:rPr lang="th-TH" sz="2400" dirty="0"/>
              <a:t> </a:t>
            </a:r>
            <a:r>
              <a:rPr lang="en-US" sz="2400" dirty="0"/>
              <a:t>GitHub</a:t>
            </a:r>
          </a:p>
          <a:p>
            <a:endParaRPr lang="th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9BF7B-3880-4B06-AD33-E963FB34E0B8}"/>
              </a:ext>
            </a:extLst>
          </p:cNvPr>
          <p:cNvSpPr/>
          <p:nvPr/>
        </p:nvSpPr>
        <p:spPr>
          <a:xfrm>
            <a:off x="7315200" y="3189593"/>
            <a:ext cx="8621520" cy="954107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3200" b="1" dirty="0"/>
              <a:t>ส่วนที่ 2:ติดตั้งโปรแกรมในเครื่อง</a:t>
            </a:r>
          </a:p>
          <a:p>
            <a:r>
              <a:rPr lang="th-TH" sz="2400" dirty="0"/>
              <a:t>ขั้นตอนที่ 2 : ติดตั้ง </a:t>
            </a:r>
            <a:r>
              <a:rPr lang="en-US" sz="2400" dirty="0"/>
              <a:t>Fork (Git Client </a:t>
            </a:r>
            <a:r>
              <a:rPr lang="th-TH" sz="2400" dirty="0"/>
              <a:t>แบบ </a:t>
            </a:r>
            <a:r>
              <a:rPr lang="en-US" sz="2400" dirty="0"/>
              <a:t>GUI)</a:t>
            </a:r>
            <a:endParaRPr lang="th-TH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171755-16AE-4ACE-809A-D33113C97965}"/>
              </a:ext>
            </a:extLst>
          </p:cNvPr>
          <p:cNvSpPr/>
          <p:nvPr/>
        </p:nvSpPr>
        <p:spPr>
          <a:xfrm>
            <a:off x="7315200" y="4504237"/>
            <a:ext cx="8621520" cy="954107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3200" b="1" dirty="0"/>
              <a:t>ส่วนที่ 3:เริ่มเขียนโปรแกรมอย่างง่าย</a:t>
            </a:r>
          </a:p>
          <a:p>
            <a:r>
              <a:rPr lang="th-TH" sz="2400" dirty="0"/>
              <a:t>ขั้นตอนที่ 3 : สร้างโปรเจ็กต์ และเขียนโปรแกรม </a:t>
            </a:r>
            <a:r>
              <a:rPr lang="en-US" sz="2400" dirty="0"/>
              <a:t>C </a:t>
            </a:r>
            <a:r>
              <a:rPr lang="th-TH" sz="2400" dirty="0"/>
              <a:t>อย่างง่าย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E76784-98A7-40E8-874D-BD2207A8CF22}"/>
              </a:ext>
            </a:extLst>
          </p:cNvPr>
          <p:cNvSpPr/>
          <p:nvPr/>
        </p:nvSpPr>
        <p:spPr>
          <a:xfrm>
            <a:off x="7401965" y="6065211"/>
            <a:ext cx="8621520" cy="892552"/>
          </a:xfrm>
          <a:prstGeom prst="rect">
            <a:avLst/>
          </a:prstGeom>
          <a:ln w="19050">
            <a:solidFill>
              <a:schemeClr val="bg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chemeClr val="bg1"/>
                </a:solidFill>
              </a:rPr>
              <a:t>ส่วนที่ 4: ใช้ </a:t>
            </a:r>
            <a:r>
              <a:rPr lang="en-US" sz="2800" b="1" dirty="0">
                <a:solidFill>
                  <a:schemeClr val="bg1"/>
                </a:solidFill>
              </a:rPr>
              <a:t>Copilot </a:t>
            </a:r>
            <a:r>
              <a:rPr lang="th-TH" sz="2800" b="1" dirty="0">
                <a:solidFill>
                  <a:schemeClr val="bg1"/>
                </a:solidFill>
              </a:rPr>
              <a:t>ช่วยเขียนโค้ด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ขั้นตอนที่ 4 : ใช้ </a:t>
            </a:r>
            <a:r>
              <a:rPr lang="en-US" sz="2400" dirty="0">
                <a:solidFill>
                  <a:schemeClr val="bg1"/>
                </a:solidFill>
              </a:rPr>
              <a:t>GitHub Copilot </a:t>
            </a:r>
            <a:r>
              <a:rPr lang="th-TH" sz="2400" dirty="0">
                <a:solidFill>
                  <a:schemeClr val="bg1"/>
                </a:solidFill>
              </a:rPr>
              <a:t>ช่วยแนะนำโค้ด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3D508-6ED5-4799-925D-E21C36EA6032}"/>
              </a:ext>
            </a:extLst>
          </p:cNvPr>
          <p:cNvSpPr/>
          <p:nvPr/>
        </p:nvSpPr>
        <p:spPr>
          <a:xfrm>
            <a:off x="7401965" y="7408255"/>
            <a:ext cx="8621520" cy="892552"/>
          </a:xfrm>
          <a:prstGeom prst="rect">
            <a:avLst/>
          </a:prstGeom>
          <a:ln w="19050">
            <a:solidFill>
              <a:schemeClr val="bg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chemeClr val="bg1"/>
                </a:solidFill>
              </a:rPr>
              <a:t>ส่วนที่ 5: ใช้ </a:t>
            </a:r>
            <a:r>
              <a:rPr lang="en-US" sz="2800" b="1" dirty="0">
                <a:solidFill>
                  <a:schemeClr val="bg1"/>
                </a:solidFill>
              </a:rPr>
              <a:t>Fork Sync </a:t>
            </a:r>
            <a:r>
              <a:rPr lang="th-TH" sz="2800" b="1" dirty="0">
                <a:solidFill>
                  <a:schemeClr val="bg1"/>
                </a:solidFill>
              </a:rPr>
              <a:t>โค้ดขึ้น </a:t>
            </a:r>
            <a:r>
              <a:rPr lang="en-US" sz="2800" b="1" dirty="0">
                <a:solidFill>
                  <a:schemeClr val="bg1"/>
                </a:solidFill>
              </a:rPr>
              <a:t>GitHub</a:t>
            </a:r>
            <a:br>
              <a:rPr lang="th-TH" sz="2800" b="1" dirty="0">
                <a:solidFill>
                  <a:schemeClr val="bg1"/>
                </a:solidFill>
              </a:rPr>
            </a:br>
            <a:r>
              <a:rPr lang="th-TH" sz="2400" b="1" dirty="0">
                <a:solidFill>
                  <a:schemeClr val="bg1"/>
                </a:solidFill>
              </a:rPr>
              <a:t>ขั้นตอนที่ 5 : </a:t>
            </a:r>
            <a:r>
              <a:rPr lang="en-US" sz="2400" b="1" dirty="0">
                <a:solidFill>
                  <a:schemeClr val="bg1"/>
                </a:solidFill>
              </a:rPr>
              <a:t>Sync code </a:t>
            </a:r>
            <a:r>
              <a:rPr lang="th-TH" sz="2400" b="1" dirty="0">
                <a:solidFill>
                  <a:schemeClr val="bg1"/>
                </a:solidFill>
              </a:rPr>
              <a:t>โดยใช้ </a:t>
            </a:r>
            <a:r>
              <a:rPr lang="en-US" sz="2400" b="1" dirty="0">
                <a:solidFill>
                  <a:schemeClr val="bg1"/>
                </a:solidFill>
              </a:rPr>
              <a:t>Fork</a:t>
            </a:r>
            <a:endParaRPr lang="th-TH" sz="28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93F54-83F1-43B1-9E0A-A8D6BE50AD67}"/>
              </a:ext>
            </a:extLst>
          </p:cNvPr>
          <p:cNvSpPr/>
          <p:nvPr/>
        </p:nvSpPr>
        <p:spPr>
          <a:xfrm>
            <a:off x="7239000" y="8740791"/>
            <a:ext cx="8621520" cy="954107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FFFF"/>
                </a:solidFill>
              </a:rPr>
              <a:t>ส่วนที่ 6:เริ่มเขียนโปรแกรมจัดการตัวแปร</a:t>
            </a:r>
          </a:p>
          <a:p>
            <a:r>
              <a:rPr lang="th-TH" sz="2400" dirty="0">
                <a:solidFill>
                  <a:srgbClr val="FFFFFF"/>
                </a:solidFill>
              </a:rPr>
              <a:t>ขั้นตอนที่ 6 : สร้างโปรเจ็กต์ และเขียนโปรแกรม </a:t>
            </a:r>
            <a:r>
              <a:rPr lang="en-US" sz="2400" dirty="0">
                <a:solidFill>
                  <a:srgbClr val="FFFFFF"/>
                </a:solidFill>
              </a:rPr>
              <a:t>C </a:t>
            </a:r>
            <a:r>
              <a:rPr lang="th-TH" sz="2400" dirty="0">
                <a:solidFill>
                  <a:srgbClr val="FFFFFF"/>
                </a:solidFill>
              </a:rPr>
              <a:t>จัดการตัวแปร</a:t>
            </a:r>
          </a:p>
        </p:txBody>
      </p:sp>
    </p:spTree>
    <p:extLst>
      <p:ext uri="{BB962C8B-B14F-4D97-AF65-F5344CB8AC3E}">
        <p14:creationId xmlns:p14="http://schemas.microsoft.com/office/powerpoint/2010/main" val="2869982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34A1E-CF40-446D-B190-AD2696516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200" y="67233"/>
            <a:ext cx="3891077" cy="8272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60EFB-14A7-444E-8F62-964E74270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241" y="5035084"/>
            <a:ext cx="9392748" cy="5065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40F1BB-5F1B-412E-AEE0-280FC0C412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185972"/>
            <a:ext cx="9144659" cy="42717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D84D5A-D092-4BD1-8980-0D0A5E276EDD}"/>
              </a:ext>
            </a:extLst>
          </p:cNvPr>
          <p:cNvSpPr/>
          <p:nvPr/>
        </p:nvSpPr>
        <p:spPr>
          <a:xfrm>
            <a:off x="4029500" y="8402157"/>
            <a:ext cx="3505200" cy="101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</a:t>
            </a:r>
            <a:r>
              <a:rPr lang="th-TH" dirty="0"/>
              <a:t>กด</a:t>
            </a:r>
            <a:r>
              <a:rPr lang="en-US" dirty="0"/>
              <a:t>Accept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7797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CD2C56-280B-4AD9-BE43-14B124285818}"/>
              </a:ext>
            </a:extLst>
          </p:cNvPr>
          <p:cNvSpPr/>
          <p:nvPr/>
        </p:nvSpPr>
        <p:spPr>
          <a:xfrm>
            <a:off x="152400" y="6021503"/>
            <a:ext cx="7772400" cy="646331"/>
          </a:xfrm>
          <a:prstGeom prst="rect">
            <a:avLst/>
          </a:prstGeom>
          <a:ln w="38100">
            <a:solidFill>
              <a:srgbClr val="FFFFFF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rgbClr val="FFFFFF"/>
                </a:solidFill>
              </a:rPr>
              <a:t>ปุ่ม </a:t>
            </a:r>
            <a:r>
              <a:rPr lang="en-US" sz="3600" b="1" dirty="0">
                <a:solidFill>
                  <a:srgbClr val="FFFFFF"/>
                </a:solidFill>
              </a:rPr>
              <a:t>Insert in new file</a:t>
            </a:r>
            <a:r>
              <a:rPr lang="en-US" sz="3600" dirty="0">
                <a:solidFill>
                  <a:srgbClr val="FFFFFF"/>
                </a:solidFill>
              </a:rPr>
              <a:t> → VS </a:t>
            </a:r>
            <a:r>
              <a:rPr lang="th-TH" sz="3600" dirty="0">
                <a:solidFill>
                  <a:srgbClr val="FFFFFF"/>
                </a:solidFill>
              </a:rPr>
              <a:t>จะสร้างไฟล์ใหม่ให้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0BFD86-C115-4E67-B177-3A31D912F1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689" y="833093"/>
            <a:ext cx="7848600" cy="3436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4F81BB-3C8F-4349-89E4-16F64DF268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9666" y="527602"/>
            <a:ext cx="6965481" cy="38871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922FCF-8670-430A-B1C2-551786C6868B}"/>
              </a:ext>
            </a:extLst>
          </p:cNvPr>
          <p:cNvSpPr/>
          <p:nvPr/>
        </p:nvSpPr>
        <p:spPr>
          <a:xfrm>
            <a:off x="8839200" y="5965920"/>
            <a:ext cx="9144000" cy="1446550"/>
          </a:xfrm>
          <a:prstGeom prst="rect">
            <a:avLst/>
          </a:prstGeom>
          <a:ln w="38100">
            <a:solidFill>
              <a:srgbClr val="FFFFFF"/>
            </a:solidFill>
            <a:prstDash val="lgDash"/>
          </a:ln>
        </p:spPr>
        <p:txBody>
          <a:bodyPr>
            <a:spAutoFit/>
          </a:bodyPr>
          <a:lstStyle/>
          <a:p>
            <a:br>
              <a:rPr lang="th-TH" sz="2400" dirty="0">
                <a:solidFill>
                  <a:srgbClr val="FFFFFF"/>
                </a:solidFill>
              </a:rPr>
            </a:br>
            <a:r>
              <a:rPr lang="th-TH" sz="2400" dirty="0">
                <a:solidFill>
                  <a:srgbClr val="FFFFFF"/>
                </a:solidFill>
              </a:rPr>
              <a:t> </a:t>
            </a:r>
            <a:r>
              <a:rPr lang="th-TH" sz="3200" dirty="0">
                <a:solidFill>
                  <a:srgbClr val="FFFFFF"/>
                </a:solidFill>
              </a:rPr>
              <a:t>ปุ่ม </a:t>
            </a:r>
            <a:r>
              <a:rPr lang="en-US" sz="3200" b="1" dirty="0">
                <a:solidFill>
                  <a:srgbClr val="FFFFFF"/>
                </a:solidFill>
              </a:rPr>
              <a:t>Insert</a:t>
            </a:r>
            <a:r>
              <a:rPr lang="en-US" sz="3200" dirty="0">
                <a:solidFill>
                  <a:srgbClr val="FFFFFF"/>
                </a:solidFill>
              </a:rPr>
              <a:t> → </a:t>
            </a:r>
            <a:r>
              <a:rPr lang="th-TH" sz="3200" dirty="0">
                <a:solidFill>
                  <a:srgbClr val="FFFFFF"/>
                </a:solidFill>
              </a:rPr>
              <a:t>ใส่ลงในไฟล์ที่กำลังเปิดอยู่ (</a:t>
            </a:r>
            <a:r>
              <a:rPr lang="en-US" sz="3200" dirty="0">
                <a:solidFill>
                  <a:srgbClr val="FFFFFF"/>
                </a:solidFill>
              </a:rPr>
              <a:t>TEST01.cpp)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th-TH" sz="3200" dirty="0">
                <a:solidFill>
                  <a:srgbClr val="FFFFFF"/>
                </a:solidFill>
              </a:rPr>
              <a:t>แล้วก็กด </a:t>
            </a:r>
            <a:r>
              <a:rPr lang="en-US" sz="3200" dirty="0">
                <a:solidFill>
                  <a:srgbClr val="FFFFFF"/>
                </a:solidFill>
              </a:rPr>
              <a:t>Accept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19684-7729-452B-815F-2CF11E7D9E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6" y="6914966"/>
            <a:ext cx="7949664" cy="31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2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A4ACDC-CA96-474C-A3D6-9C526A341A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447" y="71978"/>
            <a:ext cx="13207104" cy="6790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A99ECD-B2FD-4E29-A47A-B59C082A5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7157146"/>
            <a:ext cx="6096851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54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B63F7-565C-409A-AD22-D984115DD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4658" y="0"/>
            <a:ext cx="11515542" cy="7763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B1EC7F-5F44-4A44-8748-9812AA3E58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4847029"/>
            <a:ext cx="2564987" cy="5453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E86B55-7DD6-4804-92AF-CD97AF80C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1929" y="5163577"/>
            <a:ext cx="6096851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349" y="1612806"/>
            <a:ext cx="5531464" cy="7655546"/>
          </a:xfrm>
          <a:custGeom>
            <a:avLst/>
            <a:gdLst/>
            <a:ahLst/>
            <a:cxnLst/>
            <a:rect l="l" t="t" r="r" b="b"/>
            <a:pathLst>
              <a:path w="5531464" h="7655546">
                <a:moveTo>
                  <a:pt x="0" y="0"/>
                </a:moveTo>
                <a:lnTo>
                  <a:pt x="5531463" y="0"/>
                </a:lnTo>
                <a:lnTo>
                  <a:pt x="5531463" y="7655545"/>
                </a:lnTo>
                <a:lnTo>
                  <a:pt x="0" y="765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3D508-6ED5-4799-925D-E21C36EA6032}"/>
              </a:ext>
            </a:extLst>
          </p:cNvPr>
          <p:cNvSpPr/>
          <p:nvPr/>
        </p:nvSpPr>
        <p:spPr>
          <a:xfrm>
            <a:off x="7897484" y="2114900"/>
            <a:ext cx="8621520" cy="1384995"/>
          </a:xfrm>
          <a:prstGeom prst="rect">
            <a:avLst/>
          </a:prstGeom>
          <a:ln w="19050">
            <a:solidFill>
              <a:schemeClr val="accent3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4400" b="1" dirty="0"/>
              <a:t>ส่วนที่ 5: ใช้ </a:t>
            </a:r>
            <a:r>
              <a:rPr lang="en-US" sz="4400" b="1" dirty="0"/>
              <a:t>Fork Sync </a:t>
            </a:r>
            <a:r>
              <a:rPr lang="th-TH" sz="4400" b="1" dirty="0"/>
              <a:t>โค้ดขึ้น </a:t>
            </a:r>
            <a:r>
              <a:rPr lang="en-US" sz="4400" b="1" dirty="0"/>
              <a:t>GitHub</a:t>
            </a:r>
            <a:br>
              <a:rPr lang="th-TH" sz="4400" b="1" dirty="0"/>
            </a:br>
            <a:r>
              <a:rPr lang="th-TH" sz="4000" b="1" dirty="0"/>
              <a:t>ขั้นตอนที่ 5 : </a:t>
            </a:r>
            <a:r>
              <a:rPr lang="en-US" sz="4000" b="1" dirty="0"/>
              <a:t>Sync code </a:t>
            </a:r>
            <a:r>
              <a:rPr lang="th-TH" sz="4000" b="1" dirty="0"/>
              <a:t>โดยใช้ </a:t>
            </a:r>
            <a:r>
              <a:rPr lang="en-US" sz="4000" b="1" dirty="0"/>
              <a:t>Fork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3315074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BE1252-4698-4DB1-A169-78BD78707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54611"/>
            <a:ext cx="9238095" cy="8095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71F52A-21E4-4CEC-812D-CDC40C808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0814" y="1882776"/>
            <a:ext cx="10698684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4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F8451-E6F4-4386-989F-A1A4289B4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82093"/>
            <a:ext cx="16840200" cy="6974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58349-D5EC-493F-B053-A67123494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7632170"/>
            <a:ext cx="8628571" cy="1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3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95693D-CB29-4A54-9B55-D83244816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039" y="1181100"/>
            <a:ext cx="15468600" cy="72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8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36AD68-207B-4A8F-A453-5B193E77D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1028700"/>
            <a:ext cx="12257963" cy="868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47446-2406-4736-8CCA-900EC6380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879" y="3514449"/>
            <a:ext cx="9117839" cy="42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92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349" y="1612806"/>
            <a:ext cx="5531464" cy="7655546"/>
          </a:xfrm>
          <a:custGeom>
            <a:avLst/>
            <a:gdLst/>
            <a:ahLst/>
            <a:cxnLst/>
            <a:rect l="l" t="t" r="r" b="b"/>
            <a:pathLst>
              <a:path w="5531464" h="7655546">
                <a:moveTo>
                  <a:pt x="0" y="0"/>
                </a:moveTo>
                <a:lnTo>
                  <a:pt x="5531463" y="0"/>
                </a:lnTo>
                <a:lnTo>
                  <a:pt x="5531463" y="7655545"/>
                </a:lnTo>
                <a:lnTo>
                  <a:pt x="0" y="765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E020D4-6F65-4339-B359-927850B19971}"/>
              </a:ext>
            </a:extLst>
          </p:cNvPr>
          <p:cNvSpPr/>
          <p:nvPr/>
        </p:nvSpPr>
        <p:spPr>
          <a:xfrm>
            <a:off x="7620000" y="3032942"/>
            <a:ext cx="8621520" cy="1323439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4400" b="1" dirty="0"/>
              <a:t>ส่วนที่ 6:เริ่มเขียนโปรแกรมจัดการตัวแปร</a:t>
            </a:r>
          </a:p>
          <a:p>
            <a:r>
              <a:rPr lang="th-TH" sz="3600" dirty="0"/>
              <a:t>ขั้นตอนที่ 6 : สร้างโปรเจ็กต์ และเขียนโปรแกรม </a:t>
            </a:r>
            <a:r>
              <a:rPr lang="en-US" sz="3600" dirty="0"/>
              <a:t>C </a:t>
            </a:r>
            <a:r>
              <a:rPr lang="th-TH" sz="3600" dirty="0"/>
              <a:t>จัดการตัวแปร</a:t>
            </a:r>
          </a:p>
        </p:txBody>
      </p:sp>
    </p:spTree>
    <p:extLst>
      <p:ext uri="{BB962C8B-B14F-4D97-AF65-F5344CB8AC3E}">
        <p14:creationId xmlns:p14="http://schemas.microsoft.com/office/powerpoint/2010/main" val="133713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958A7A9-F22A-4880-8CC1-FB6F1C77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124" y="4136785"/>
            <a:ext cx="7666699" cy="4282191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69659" y="6897503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-1500306" y="3604387"/>
            <a:ext cx="6502553" cy="6502553"/>
          </a:xfrm>
          <a:custGeom>
            <a:avLst/>
            <a:gdLst/>
            <a:ahLst/>
            <a:cxnLst/>
            <a:rect l="l" t="t" r="r" b="b"/>
            <a:pathLst>
              <a:path w="6502553" h="6502553">
                <a:moveTo>
                  <a:pt x="6502553" y="0"/>
                </a:moveTo>
                <a:lnTo>
                  <a:pt x="0" y="0"/>
                </a:lnTo>
                <a:lnTo>
                  <a:pt x="0" y="6502552"/>
                </a:lnTo>
                <a:lnTo>
                  <a:pt x="6502553" y="6502552"/>
                </a:lnTo>
                <a:lnTo>
                  <a:pt x="65025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3285753" y="3604387"/>
            <a:ext cx="6502553" cy="6502553"/>
          </a:xfrm>
          <a:custGeom>
            <a:avLst/>
            <a:gdLst/>
            <a:ahLst/>
            <a:cxnLst/>
            <a:rect l="l" t="t" r="r" b="b"/>
            <a:pathLst>
              <a:path w="6502553" h="6502553">
                <a:moveTo>
                  <a:pt x="0" y="0"/>
                </a:moveTo>
                <a:lnTo>
                  <a:pt x="6502553" y="0"/>
                </a:lnTo>
                <a:lnTo>
                  <a:pt x="6502553" y="6502552"/>
                </a:lnTo>
                <a:lnTo>
                  <a:pt x="0" y="6502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1529445" y="-244467"/>
            <a:ext cx="7345016" cy="1909704"/>
          </a:xfrm>
          <a:custGeom>
            <a:avLst/>
            <a:gdLst/>
            <a:ahLst/>
            <a:cxnLst/>
            <a:rect l="l" t="t" r="r" b="b"/>
            <a:pathLst>
              <a:path w="7345016" h="1909704">
                <a:moveTo>
                  <a:pt x="7345016" y="1909704"/>
                </a:moveTo>
                <a:lnTo>
                  <a:pt x="0" y="1909704"/>
                </a:lnTo>
                <a:lnTo>
                  <a:pt x="0" y="0"/>
                </a:lnTo>
                <a:lnTo>
                  <a:pt x="7345016" y="0"/>
                </a:lnTo>
                <a:lnTo>
                  <a:pt x="7345016" y="190970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72429" y="-244467"/>
            <a:ext cx="7345016" cy="1909704"/>
          </a:xfrm>
          <a:custGeom>
            <a:avLst/>
            <a:gdLst/>
            <a:ahLst/>
            <a:cxnLst/>
            <a:rect l="l" t="t" r="r" b="b"/>
            <a:pathLst>
              <a:path w="7345016" h="1909704">
                <a:moveTo>
                  <a:pt x="0" y="1909704"/>
                </a:moveTo>
                <a:lnTo>
                  <a:pt x="7345016" y="1909704"/>
                </a:lnTo>
                <a:lnTo>
                  <a:pt x="7345016" y="0"/>
                </a:lnTo>
                <a:lnTo>
                  <a:pt x="0" y="0"/>
                </a:lnTo>
                <a:lnTo>
                  <a:pt x="0" y="190970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69659" y="9442149"/>
            <a:ext cx="19027317" cy="1291481"/>
            <a:chOff x="0" y="0"/>
            <a:chExt cx="5011310" cy="3401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11310" cy="340143"/>
            </a:xfrm>
            <a:custGeom>
              <a:avLst/>
              <a:gdLst/>
              <a:ahLst/>
              <a:cxnLst/>
              <a:rect l="l" t="t" r="r" b="b"/>
              <a:pathLst>
                <a:path w="5011310" h="340143">
                  <a:moveTo>
                    <a:pt x="0" y="0"/>
                  </a:moveTo>
                  <a:lnTo>
                    <a:pt x="5011310" y="0"/>
                  </a:lnTo>
                  <a:lnTo>
                    <a:pt x="5011310" y="340143"/>
                  </a:lnTo>
                  <a:lnTo>
                    <a:pt x="0" y="340143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11310" cy="378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8"/>
                </a:lnSpc>
              </a:pPr>
              <a:endParaRPr>
                <a:cs typeface="+mj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534056" y="3421104"/>
            <a:ext cx="5094372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Prompt Bold"/>
                <a:ea typeface="Prompt Bold"/>
                <a:cs typeface="+mj-cs"/>
                <a:sym typeface="Prompt Bold"/>
              </a:rPr>
              <a:t>Werigger</a:t>
            </a:r>
            <a:r>
              <a:rPr lang="en-US" sz="2799" b="1" dirty="0">
                <a:solidFill>
                  <a:srgbClr val="FFFFFF"/>
                </a:solidFill>
                <a:latin typeface="Prompt Bold"/>
                <a:ea typeface="Prompt Bold"/>
                <a:cs typeface="+mj-cs"/>
                <a:sym typeface="Prompt Bold"/>
              </a:rPr>
              <a:t>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8E9CD3-6FB3-47D4-8FC4-4B6F9863C8E0}"/>
              </a:ext>
            </a:extLst>
          </p:cNvPr>
          <p:cNvSpPr/>
          <p:nvPr/>
        </p:nvSpPr>
        <p:spPr>
          <a:xfrm>
            <a:off x="-26953" y="244796"/>
            <a:ext cx="502920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th-TH" sz="2800" b="1" dirty="0">
                <a:solidFill>
                  <a:srgbClr val="0000FF"/>
                </a:solidFill>
              </a:rPr>
              <a:t>การโปรแกรมภาษาไพธอนและภาษาซี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29" name="Picture 10">
            <a:extLst>
              <a:ext uri="{FF2B5EF4-FFF2-40B4-BE49-F238E27FC236}">
                <a16:creationId xmlns:a16="http://schemas.microsoft.com/office/drawing/2014/main" id="{D0F1D67C-335F-4580-8E43-1A679C1EC84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714632" y="6362700"/>
            <a:ext cx="1329120" cy="119620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FC8BB2E8-0B87-47A9-988F-5FC6689A187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80874" y="2019300"/>
            <a:ext cx="3440900" cy="3493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450ED2-1347-4F65-9D82-FC67EB820D18}"/>
              </a:ext>
            </a:extLst>
          </p:cNvPr>
          <p:cNvSpPr/>
          <p:nvPr/>
        </p:nvSpPr>
        <p:spPr>
          <a:xfrm>
            <a:off x="13267994" y="433066"/>
            <a:ext cx="4951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Python and C Programming Language</a:t>
            </a:r>
            <a:endParaRPr lang="th-TH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77390A-ACC7-4083-A9B1-9826CF723EA1}"/>
              </a:ext>
            </a:extLst>
          </p:cNvPr>
          <p:cNvSpPr/>
          <p:nvPr/>
        </p:nvSpPr>
        <p:spPr>
          <a:xfrm>
            <a:off x="5831259" y="181272"/>
            <a:ext cx="8621520" cy="1600438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3200" b="1" dirty="0"/>
              <a:t>ส่วนที่ 1:</a:t>
            </a:r>
            <a:r>
              <a:rPr lang="en-US" sz="3200" b="1" dirty="0"/>
              <a:t>Login GitHub</a:t>
            </a:r>
            <a:endParaRPr lang="th-TH" sz="3200" b="1" dirty="0"/>
          </a:p>
          <a:p>
            <a:r>
              <a:rPr lang="th-TH" sz="2400" b="1" dirty="0">
                <a:solidFill>
                  <a:srgbClr val="0000FF"/>
                </a:solidFill>
              </a:rPr>
              <a:t>ขั้นตอนที่ 1 : </a:t>
            </a:r>
            <a:r>
              <a:rPr lang="en-US" sz="2400" b="1" dirty="0">
                <a:solidFill>
                  <a:srgbClr val="0000FF"/>
                </a:solidFill>
              </a:rPr>
              <a:t>Login GitHub</a:t>
            </a:r>
          </a:p>
          <a:p>
            <a:r>
              <a:rPr lang="th-TH" sz="2400" dirty="0"/>
              <a:t>)</a:t>
            </a:r>
          </a:p>
          <a:p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06E33-DFAD-4405-8F8D-7677CA32C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3018" y="2183056"/>
            <a:ext cx="3191779" cy="7124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732E8C-C2A9-4E78-84F8-F2CCEC0D4CE7}"/>
              </a:ext>
            </a:extLst>
          </p:cNvPr>
          <p:cNvSpPr/>
          <p:nvPr/>
        </p:nvSpPr>
        <p:spPr>
          <a:xfrm>
            <a:off x="7848600" y="2445817"/>
            <a:ext cx="47644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TH SarabunPSK" panose="020B0500040200020003" pitchFamily="34" charset="-34"/>
                <a:ea typeface="MS Mincho" panose="02020609040205080304" pitchFamily="49" charset="-128"/>
              </a:rPr>
              <a:t>Username GitHub: </a:t>
            </a:r>
            <a:r>
              <a:rPr lang="en-US" sz="4000" b="1" dirty="0" err="1">
                <a:solidFill>
                  <a:srgbClr val="0000FF"/>
                </a:solidFill>
                <a:latin typeface="TH SarabunPSK" panose="020B0500040200020003" pitchFamily="34" charset="-34"/>
                <a:ea typeface="MS Mincho" panose="02020609040205080304" pitchFamily="49" charset="-128"/>
              </a:rPr>
              <a:t>sutitMUT</a:t>
            </a:r>
            <a:endParaRPr lang="th-TH" sz="4000" dirty="0">
              <a:solidFill>
                <a:srgbClr val="0000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55B009-5231-4B66-9F7C-E50C3310BB47}"/>
              </a:ext>
            </a:extLst>
          </p:cNvPr>
          <p:cNvSpPr/>
          <p:nvPr/>
        </p:nvSpPr>
        <p:spPr>
          <a:xfrm>
            <a:off x="4724400" y="2799760"/>
            <a:ext cx="2590800" cy="73618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4B61AE0-B3B3-4B79-BF22-42C80BB08CB2}"/>
              </a:ext>
            </a:extLst>
          </p:cNvPr>
          <p:cNvSpPr/>
          <p:nvPr/>
        </p:nvSpPr>
        <p:spPr>
          <a:xfrm>
            <a:off x="7467600" y="3238500"/>
            <a:ext cx="2836859" cy="297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1EC866-3BD3-48BA-A7C6-27E9696DA93C}"/>
              </a:ext>
            </a:extLst>
          </p:cNvPr>
          <p:cNvSpPr/>
          <p:nvPr/>
        </p:nvSpPr>
        <p:spPr>
          <a:xfrm>
            <a:off x="10972074" y="2396033"/>
            <a:ext cx="2590800" cy="73618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F633E5-41DF-41D8-A711-AA7819B8CC02}"/>
              </a:ext>
            </a:extLst>
          </p:cNvPr>
          <p:cNvSpPr/>
          <p:nvPr/>
        </p:nvSpPr>
        <p:spPr>
          <a:xfrm>
            <a:off x="8561126" y="6838414"/>
            <a:ext cx="5001748" cy="73618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350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21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2CD223-1E34-4B2D-936D-C861972D8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3940" y="1574393"/>
            <a:ext cx="8822635" cy="77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97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EE5DA8-5D27-4BCD-9754-BEAA1685A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3331" y="219766"/>
            <a:ext cx="11734800" cy="5266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A1A1E-AE2A-401E-8636-1850B5C938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331" y="4877365"/>
            <a:ext cx="11127051" cy="55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2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64F42-5139-4096-8A4C-0D10529CA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-114300"/>
            <a:ext cx="5263936" cy="1028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39BE8A-3D66-45FD-9CCF-8780BFC63F6C}"/>
              </a:ext>
            </a:extLst>
          </p:cNvPr>
          <p:cNvSpPr/>
          <p:nvPr/>
        </p:nvSpPr>
        <p:spPr>
          <a:xfrm>
            <a:off x="1295400" y="5859439"/>
            <a:ext cx="4419600" cy="8080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80B51F-AC83-4EBE-8A1C-1FB9523673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536" y="540995"/>
            <a:ext cx="12582347" cy="5855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3BE4F9-02C2-4FED-9DA5-4395C3226C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0" y="6896100"/>
            <a:ext cx="740298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13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64F42-5139-4096-8A4C-0D10529CA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-114300"/>
            <a:ext cx="5263936" cy="1028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39BE8A-3D66-45FD-9CCF-8780BFC63F6C}"/>
              </a:ext>
            </a:extLst>
          </p:cNvPr>
          <p:cNvSpPr/>
          <p:nvPr/>
        </p:nvSpPr>
        <p:spPr>
          <a:xfrm>
            <a:off x="1295400" y="5859439"/>
            <a:ext cx="4419600" cy="8080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80B51F-AC83-4EBE-8A1C-1FB9523673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536" y="540995"/>
            <a:ext cx="12582347" cy="5855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3BE4F9-02C2-4FED-9DA5-4395C3226C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0" y="6896100"/>
            <a:ext cx="740298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2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916897-0F9D-4646-8C8B-56EB04FD02BA}"/>
              </a:ext>
            </a:extLst>
          </p:cNvPr>
          <p:cNvSpPr/>
          <p:nvPr/>
        </p:nvSpPr>
        <p:spPr>
          <a:xfrm>
            <a:off x="5715000" y="190500"/>
            <a:ext cx="51289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dirty="0"/>
              <a:t>รูปแบบการประกาศตัวแปรใน </a:t>
            </a:r>
            <a:r>
              <a:rPr lang="en-US" sz="4000" dirty="0"/>
              <a:t>C++</a:t>
            </a:r>
            <a:endParaRPr lang="th-TH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CA3EC0-3582-4AC1-AF9F-2A7E17D4EC04}"/>
              </a:ext>
            </a:extLst>
          </p:cNvPr>
          <p:cNvSpPr/>
          <p:nvPr/>
        </p:nvSpPr>
        <p:spPr>
          <a:xfrm>
            <a:off x="5638800" y="898386"/>
            <a:ext cx="65614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dirty="0"/>
              <a:t>ชนิดข้อมูล ชื่อตัวแปร = ค่าเริ่มต้น;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478379-1D80-4F60-9612-DEA5CA6A663F}"/>
              </a:ext>
            </a:extLst>
          </p:cNvPr>
          <p:cNvSpPr/>
          <p:nvPr/>
        </p:nvSpPr>
        <p:spPr>
          <a:xfrm>
            <a:off x="5791200" y="2206436"/>
            <a:ext cx="356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/>
              <a:t>ชนิดข้อมูลพื้นฐานใน </a:t>
            </a:r>
            <a:r>
              <a:rPr lang="en-US" sz="3600" dirty="0"/>
              <a:t>C++</a:t>
            </a:r>
            <a:endParaRPr lang="th-TH" sz="36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38E0C9-3C1C-46EE-B001-1B00EB621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264763"/>
              </p:ext>
            </p:extLst>
          </p:nvPr>
        </p:nvGraphicFramePr>
        <p:xfrm>
          <a:off x="1981200" y="3176552"/>
          <a:ext cx="12573000" cy="576072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032696712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6568657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31527985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th-TH" sz="4800"/>
                        <a:t>ชนิดข้อมูล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4800"/>
                        <a:t>ค่าที่เก็บได้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4800"/>
                        <a:t>ตัวอย่าง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229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80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4800"/>
                        <a:t>จำนวนเต็ม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4800"/>
                        <a:t>15, -20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423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800"/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4800"/>
                        <a:t>ทศนิยม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4800"/>
                        <a:t>3.14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33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800"/>
                        <a:t>double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4800"/>
                        <a:t>ทศนิยมละเอียดกว่า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4800"/>
                        <a:t>88.123456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8199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800"/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4800"/>
                        <a:t>ตัวอักษร 1 ตัว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800"/>
                        <a:t>'A'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179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80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4800"/>
                        <a:t>ข้อความ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800"/>
                        <a:t>"Hello"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533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80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800"/>
                        <a:t>true /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14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61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3E163-F43A-43EF-B773-54D147A88D8E}"/>
              </a:ext>
            </a:extLst>
          </p:cNvPr>
          <p:cNvSpPr/>
          <p:nvPr/>
        </p:nvSpPr>
        <p:spPr>
          <a:xfrm>
            <a:off x="914400" y="1638300"/>
            <a:ext cx="8458200" cy="4801314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&lt;string&gt;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age = 20;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height = 170.5;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name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"Sutit Ongart"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"Student Profile"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"-----------------------"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"Name: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name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"Age :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age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"Height: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height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 cm"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A8EF6-9A40-42C4-97CA-DFFB81CB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5448300"/>
            <a:ext cx="6049219" cy="2648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E4A058-6B09-4C91-9388-7080EA7C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614115"/>
            <a:ext cx="8227800" cy="45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04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A989B-F557-439D-9936-C17C4346C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04900"/>
            <a:ext cx="15240000" cy="7763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9C714F-F858-49DB-8CA3-81153F03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848100"/>
            <a:ext cx="4677619" cy="20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66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349" y="1612806"/>
            <a:ext cx="5531464" cy="7655546"/>
          </a:xfrm>
          <a:custGeom>
            <a:avLst/>
            <a:gdLst/>
            <a:ahLst/>
            <a:cxnLst/>
            <a:rect l="l" t="t" r="r" b="b"/>
            <a:pathLst>
              <a:path w="5531464" h="7655546">
                <a:moveTo>
                  <a:pt x="0" y="0"/>
                </a:moveTo>
                <a:lnTo>
                  <a:pt x="5531463" y="0"/>
                </a:lnTo>
                <a:lnTo>
                  <a:pt x="5531463" y="7655545"/>
                </a:lnTo>
                <a:lnTo>
                  <a:pt x="0" y="765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3D508-6ED5-4799-925D-E21C36EA6032}"/>
              </a:ext>
            </a:extLst>
          </p:cNvPr>
          <p:cNvSpPr/>
          <p:nvPr/>
        </p:nvSpPr>
        <p:spPr>
          <a:xfrm>
            <a:off x="7467600" y="2114900"/>
            <a:ext cx="9051404" cy="1649682"/>
          </a:xfrm>
          <a:prstGeom prst="rect">
            <a:avLst/>
          </a:prstGeom>
          <a:ln w="19050">
            <a:solidFill>
              <a:schemeClr val="accent3"/>
            </a:solidFill>
            <a:prstDash val="sysDash"/>
          </a:ln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th-TH" sz="4400" dirty="0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การทดลองข้อที่ 1</a:t>
            </a:r>
            <a:br>
              <a:rPr lang="th-TH" sz="4400" dirty="0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</a:br>
            <a:r>
              <a:rPr lang="en-US" sz="4400" dirty="0" err="1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ประกาศตัวแปรและแสดงชื่อ</a:t>
            </a:r>
            <a:r>
              <a:rPr lang="en-US" sz="4400" dirty="0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US" sz="4400" dirty="0" err="1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อายุ</a:t>
            </a:r>
            <a:r>
              <a:rPr lang="en-US" sz="4400" dirty="0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US" sz="4400" dirty="0" err="1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รหัสนักศึกษา</a:t>
            </a:r>
            <a:r>
              <a:rPr lang="en-US" sz="4400" dirty="0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 GPA</a:t>
            </a:r>
            <a:endParaRPr lang="en-US" sz="4400" dirty="0">
              <a:latin typeface="Cambria" panose="02040503050406030204" pitchFamily="18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19343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57622-D10B-4EDE-AC42-A65FB2FA4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71500"/>
            <a:ext cx="6859892" cy="640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40DFA4-4BBA-4A83-9A10-ECBF27187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1" y="571500"/>
            <a:ext cx="8382000" cy="3724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BBCD29-D219-4BE8-B67C-E4C3480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4533900"/>
            <a:ext cx="7197014" cy="33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99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314AE4-5291-452D-B114-BE496E57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71501"/>
            <a:ext cx="3825007" cy="586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10D96B-D3DE-441E-882A-6F8B2EF0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206" y="495300"/>
            <a:ext cx="12079886" cy="6407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B1822-4AAB-4E89-A084-8F80CFE3F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1333500"/>
            <a:ext cx="5791200" cy="241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C829C-D6C6-4247-8CA7-362B2EF8D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4235688"/>
            <a:ext cx="7144747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7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9659" y="6897503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-1500306" y="3604387"/>
            <a:ext cx="6502553" cy="6502553"/>
          </a:xfrm>
          <a:custGeom>
            <a:avLst/>
            <a:gdLst/>
            <a:ahLst/>
            <a:cxnLst/>
            <a:rect l="l" t="t" r="r" b="b"/>
            <a:pathLst>
              <a:path w="6502553" h="6502553">
                <a:moveTo>
                  <a:pt x="6502553" y="0"/>
                </a:moveTo>
                <a:lnTo>
                  <a:pt x="0" y="0"/>
                </a:lnTo>
                <a:lnTo>
                  <a:pt x="0" y="6502552"/>
                </a:lnTo>
                <a:lnTo>
                  <a:pt x="6502553" y="6502552"/>
                </a:lnTo>
                <a:lnTo>
                  <a:pt x="65025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3285753" y="3604387"/>
            <a:ext cx="6502553" cy="6502553"/>
          </a:xfrm>
          <a:custGeom>
            <a:avLst/>
            <a:gdLst/>
            <a:ahLst/>
            <a:cxnLst/>
            <a:rect l="l" t="t" r="r" b="b"/>
            <a:pathLst>
              <a:path w="6502553" h="6502553">
                <a:moveTo>
                  <a:pt x="0" y="0"/>
                </a:moveTo>
                <a:lnTo>
                  <a:pt x="6502553" y="0"/>
                </a:lnTo>
                <a:lnTo>
                  <a:pt x="6502553" y="6502552"/>
                </a:lnTo>
                <a:lnTo>
                  <a:pt x="0" y="6502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1529445" y="-244467"/>
            <a:ext cx="7345016" cy="1909704"/>
          </a:xfrm>
          <a:custGeom>
            <a:avLst/>
            <a:gdLst/>
            <a:ahLst/>
            <a:cxnLst/>
            <a:rect l="l" t="t" r="r" b="b"/>
            <a:pathLst>
              <a:path w="7345016" h="1909704">
                <a:moveTo>
                  <a:pt x="7345016" y="1909704"/>
                </a:moveTo>
                <a:lnTo>
                  <a:pt x="0" y="1909704"/>
                </a:lnTo>
                <a:lnTo>
                  <a:pt x="0" y="0"/>
                </a:lnTo>
                <a:lnTo>
                  <a:pt x="7345016" y="0"/>
                </a:lnTo>
                <a:lnTo>
                  <a:pt x="7345016" y="19097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72429" y="-244467"/>
            <a:ext cx="7345016" cy="1909704"/>
          </a:xfrm>
          <a:custGeom>
            <a:avLst/>
            <a:gdLst/>
            <a:ahLst/>
            <a:cxnLst/>
            <a:rect l="l" t="t" r="r" b="b"/>
            <a:pathLst>
              <a:path w="7345016" h="1909704">
                <a:moveTo>
                  <a:pt x="0" y="1909704"/>
                </a:moveTo>
                <a:lnTo>
                  <a:pt x="7345016" y="1909704"/>
                </a:lnTo>
                <a:lnTo>
                  <a:pt x="7345016" y="0"/>
                </a:lnTo>
                <a:lnTo>
                  <a:pt x="0" y="0"/>
                </a:lnTo>
                <a:lnTo>
                  <a:pt x="0" y="19097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69659" y="9442149"/>
            <a:ext cx="19027317" cy="1291481"/>
            <a:chOff x="0" y="0"/>
            <a:chExt cx="5011310" cy="3401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11310" cy="340143"/>
            </a:xfrm>
            <a:custGeom>
              <a:avLst/>
              <a:gdLst/>
              <a:ahLst/>
              <a:cxnLst/>
              <a:rect l="l" t="t" r="r" b="b"/>
              <a:pathLst>
                <a:path w="5011310" h="340143">
                  <a:moveTo>
                    <a:pt x="0" y="0"/>
                  </a:moveTo>
                  <a:lnTo>
                    <a:pt x="5011310" y="0"/>
                  </a:lnTo>
                  <a:lnTo>
                    <a:pt x="5011310" y="340143"/>
                  </a:lnTo>
                  <a:lnTo>
                    <a:pt x="0" y="340143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11310" cy="378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8"/>
                </a:lnSpc>
              </a:pPr>
              <a:endParaRPr>
                <a:cs typeface="+mj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534056" y="3421104"/>
            <a:ext cx="5094372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Prompt Bold"/>
                <a:ea typeface="Prompt Bold"/>
                <a:cs typeface="+mj-cs"/>
                <a:sym typeface="Prompt Bold"/>
              </a:rPr>
              <a:t>Web Task Trigger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8E9CD3-6FB3-47D4-8FC4-4B6F9863C8E0}"/>
              </a:ext>
            </a:extLst>
          </p:cNvPr>
          <p:cNvSpPr/>
          <p:nvPr/>
        </p:nvSpPr>
        <p:spPr>
          <a:xfrm>
            <a:off x="-26953" y="244796"/>
            <a:ext cx="502920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th-TH" sz="2800" b="1" dirty="0">
                <a:solidFill>
                  <a:srgbClr val="0000FF"/>
                </a:solidFill>
              </a:rPr>
              <a:t>การโปรแกรมภาษาไพธอนและภาษาซี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29" name="Picture 10">
            <a:extLst>
              <a:ext uri="{FF2B5EF4-FFF2-40B4-BE49-F238E27FC236}">
                <a16:creationId xmlns:a16="http://schemas.microsoft.com/office/drawing/2014/main" id="{D0F1D67C-335F-4580-8E43-1A679C1EC8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14632" y="6362700"/>
            <a:ext cx="1329120" cy="119620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FC8BB2E8-0B87-47A9-988F-5FC6689A187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0874" y="2019300"/>
            <a:ext cx="3440900" cy="3493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450ED2-1347-4F65-9D82-FC67EB820D18}"/>
              </a:ext>
            </a:extLst>
          </p:cNvPr>
          <p:cNvSpPr/>
          <p:nvPr/>
        </p:nvSpPr>
        <p:spPr>
          <a:xfrm>
            <a:off x="13267994" y="433066"/>
            <a:ext cx="4951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Python and C Programming Language</a:t>
            </a:r>
            <a:endParaRPr lang="th-TH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688CD8-C69E-437E-B727-1279588796B2}"/>
              </a:ext>
            </a:extLst>
          </p:cNvPr>
          <p:cNvSpPr/>
          <p:nvPr/>
        </p:nvSpPr>
        <p:spPr>
          <a:xfrm>
            <a:off x="4953000" y="3543062"/>
            <a:ext cx="9477465" cy="1323439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4400" b="1" dirty="0"/>
              <a:t>ส่วนที่ 2:ติดตั้งโปรแกรมในเครื่อง</a:t>
            </a:r>
          </a:p>
          <a:p>
            <a:r>
              <a:rPr lang="th-TH" sz="3600" dirty="0"/>
              <a:t>ขั้นตอนที่ 2 : ติดตั้ง </a:t>
            </a:r>
            <a:r>
              <a:rPr lang="en-US" sz="3600" dirty="0"/>
              <a:t>Fork (Git Client </a:t>
            </a:r>
            <a:r>
              <a:rPr lang="th-TH" sz="3600" dirty="0"/>
              <a:t>แบบ </a:t>
            </a:r>
            <a:r>
              <a:rPr lang="en-US" sz="3600" dirty="0"/>
              <a:t>GUI)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5081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349" y="1612806"/>
            <a:ext cx="5531464" cy="7655546"/>
          </a:xfrm>
          <a:custGeom>
            <a:avLst/>
            <a:gdLst/>
            <a:ahLst/>
            <a:cxnLst/>
            <a:rect l="l" t="t" r="r" b="b"/>
            <a:pathLst>
              <a:path w="5531464" h="7655546">
                <a:moveTo>
                  <a:pt x="0" y="0"/>
                </a:moveTo>
                <a:lnTo>
                  <a:pt x="5531463" y="0"/>
                </a:lnTo>
                <a:lnTo>
                  <a:pt x="5531463" y="7655545"/>
                </a:lnTo>
                <a:lnTo>
                  <a:pt x="0" y="765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3D508-6ED5-4799-925D-E21C36EA6032}"/>
              </a:ext>
            </a:extLst>
          </p:cNvPr>
          <p:cNvSpPr/>
          <p:nvPr/>
        </p:nvSpPr>
        <p:spPr>
          <a:xfrm>
            <a:off x="7467600" y="2114900"/>
            <a:ext cx="9051404" cy="1649682"/>
          </a:xfrm>
          <a:prstGeom prst="rect">
            <a:avLst/>
          </a:prstGeom>
          <a:ln w="19050">
            <a:solidFill>
              <a:schemeClr val="accent3"/>
            </a:solidFill>
            <a:prstDash val="sysDash"/>
          </a:ln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th-TH" sz="4400" dirty="0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การทดลองข้อที่  2</a:t>
            </a:r>
            <a:br>
              <a:rPr lang="th-TH" sz="4400" dirty="0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</a:br>
            <a:r>
              <a:rPr lang="th-TH" sz="4400" dirty="0">
                <a:latin typeface="TH SarabunPSK" panose="020B0500040200020003" pitchFamily="34" charset="-34"/>
                <a:ea typeface="MS Mincho" panose="02020609040205080304" pitchFamily="49" charset="-128"/>
              </a:rPr>
              <a:t>รับค่าจากผู้ใช้ (</a:t>
            </a:r>
            <a:r>
              <a:rPr lang="en-US" sz="4400" dirty="0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name, age, height) </a:t>
            </a:r>
            <a:r>
              <a:rPr lang="th-TH" sz="4400" dirty="0">
                <a:latin typeface="TH SarabunPSK" panose="020B0500040200020003" pitchFamily="34" charset="-34"/>
                <a:ea typeface="MS Mincho" panose="02020609040205080304" pitchFamily="49" charset="-128"/>
              </a:rPr>
              <a:t>แล้วแสดงผล</a:t>
            </a:r>
            <a:endParaRPr lang="en-US" sz="4400" dirty="0">
              <a:latin typeface="Cambria" panose="02040503050406030204" pitchFamily="18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5956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2EE36-16CC-41B2-A3A9-E5E8E0AB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76300"/>
            <a:ext cx="5257800" cy="491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D3B861-D366-418D-BFB1-31B6AE765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880782"/>
            <a:ext cx="8025656" cy="3465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BD510-F35A-4CDD-8A6F-615454669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838700"/>
            <a:ext cx="7601872" cy="35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60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F2E7AC-5023-4341-A4BD-4C046E88076D}"/>
              </a:ext>
            </a:extLst>
          </p:cNvPr>
          <p:cNvSpPr/>
          <p:nvPr/>
        </p:nvSpPr>
        <p:spPr>
          <a:xfrm>
            <a:off x="1524000" y="803851"/>
            <a:ext cx="12192000" cy="9171742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&lt;string&gt;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name;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age;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height;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รับค่าชื่อ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"Enter your name: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name);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ใช้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getline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เพื่อรับข้อความทั้งประโยค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รับค่าอายุ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"Enter your age: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age;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รับค่าความสูง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"Enter your height (cm):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height;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เว้นบรรทัด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แสดงผลลัพธ์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"======= Student Profile ======="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// </a:t>
            </a:r>
            <a:r>
              <a:rPr lang="th-TH" sz="3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นักศึกษาเขียน </a:t>
            </a:r>
            <a:r>
              <a:rPr lang="en-US" sz="3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code </a:t>
            </a:r>
            <a:r>
              <a:rPr lang="th-TH" sz="3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เพิ่ม</a:t>
            </a:r>
            <a:endParaRPr lang="en-US" sz="3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"================================"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6647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2FE11-1A04-460C-9E66-11C14F30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42900"/>
            <a:ext cx="5638800" cy="79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4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498E8B-C814-43EF-AC55-0FB116170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35" y="556168"/>
            <a:ext cx="16151867" cy="809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9802C-D892-46DB-BE6D-14194F43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998" y="5524500"/>
            <a:ext cx="5906324" cy="2143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24D33-B49E-46E9-8453-D8A0FB0E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325" y="4867828"/>
            <a:ext cx="6287473" cy="3229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C0622E-AB2F-4980-BC11-032246D49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1225624"/>
            <a:ext cx="4329940" cy="362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41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349" y="1612806"/>
            <a:ext cx="5531464" cy="7655546"/>
          </a:xfrm>
          <a:custGeom>
            <a:avLst/>
            <a:gdLst/>
            <a:ahLst/>
            <a:cxnLst/>
            <a:rect l="l" t="t" r="r" b="b"/>
            <a:pathLst>
              <a:path w="5531464" h="7655546">
                <a:moveTo>
                  <a:pt x="0" y="0"/>
                </a:moveTo>
                <a:lnTo>
                  <a:pt x="5531463" y="0"/>
                </a:lnTo>
                <a:lnTo>
                  <a:pt x="5531463" y="7655545"/>
                </a:lnTo>
                <a:lnTo>
                  <a:pt x="0" y="765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3D508-6ED5-4799-925D-E21C36EA6032}"/>
              </a:ext>
            </a:extLst>
          </p:cNvPr>
          <p:cNvSpPr/>
          <p:nvPr/>
        </p:nvSpPr>
        <p:spPr>
          <a:xfrm>
            <a:off x="7467600" y="2114900"/>
            <a:ext cx="9051404" cy="1649682"/>
          </a:xfrm>
          <a:prstGeom prst="rect">
            <a:avLst/>
          </a:prstGeom>
          <a:ln w="19050">
            <a:solidFill>
              <a:schemeClr val="accent3"/>
            </a:solidFill>
            <a:prstDash val="sysDash"/>
          </a:ln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th-TH" sz="4400" dirty="0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  <a:t>การทดลองข้อที่  3</a:t>
            </a:r>
            <a:br>
              <a:rPr lang="th-TH" sz="4400" dirty="0">
                <a:latin typeface="TH SarabunPSK" panose="020B0500040200020003" pitchFamily="34" charset="-34"/>
                <a:ea typeface="MS Mincho" panose="02020609040205080304" pitchFamily="49" charset="-128"/>
                <a:cs typeface="Cordia New" panose="020B0304020202020204" pitchFamily="34" charset="-34"/>
              </a:rPr>
            </a:br>
            <a:r>
              <a:rPr lang="th-TH" sz="4400" dirty="0">
                <a:latin typeface="TH SarabunPSK" panose="020B0500040200020003" pitchFamily="34" charset="-34"/>
                <a:ea typeface="MS Mincho" panose="02020609040205080304" pitchFamily="49" charset="-128"/>
              </a:rPr>
              <a:t>คำนวณใบเสร็จ: </a:t>
            </a:r>
            <a:r>
              <a:rPr lang="en-US" sz="4400" dirty="0">
                <a:latin typeface="TH SarabunPSK" panose="020B0500040200020003" pitchFamily="34" charset="-34"/>
                <a:ea typeface="MS Mincho" panose="02020609040205080304" pitchFamily="49" charset="-128"/>
              </a:rPr>
              <a:t>price * qty</a:t>
            </a:r>
            <a:endParaRPr lang="en-US" sz="4400" dirty="0">
              <a:latin typeface="Cambria" panose="02040503050406030204" pitchFamily="18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5901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2EE36-16CC-41B2-A3A9-E5E8E0AB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76300"/>
            <a:ext cx="5257800" cy="491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D3B861-D366-418D-BFB1-31B6AE765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880782"/>
            <a:ext cx="8025656" cy="34657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50FFE4-DE44-412E-8040-813AAD02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818" y="4762500"/>
            <a:ext cx="8211536" cy="37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58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A8EC1-617F-4B1F-874B-A961078ACCDE}"/>
              </a:ext>
            </a:extLst>
          </p:cNvPr>
          <p:cNvSpPr/>
          <p:nvPr/>
        </p:nvSpPr>
        <p:spPr>
          <a:xfrm>
            <a:off x="4114800" y="249852"/>
            <a:ext cx="9144000" cy="9787295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&lt;iostream&gt;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&lt;string&gt;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main() {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price;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qty;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total;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รับชื่อสินค้า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"Enter item name: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รับราคา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"Enter price: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th-TH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// </a:t>
            </a:r>
            <a:r>
              <a:rPr lang="th-TH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นักศึกษาเขียน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code</a:t>
            </a:r>
            <a:endParaRPr lang="th-TH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รับจำนวน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"Enter quantity: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th-TH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// </a:t>
            </a:r>
            <a:r>
              <a:rPr lang="th-TH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นักศึกษาเขียน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code</a:t>
            </a:r>
            <a:endParaRPr lang="th-TH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คำนวณราคารวม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total = price * qty;</a:t>
            </a: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th-TH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แสดงใบเสร็จ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cout</a:t>
            </a:r>
            <a:r>
              <a:rPr lang="en-US" dirty="0">
                <a:highlight>
                  <a:srgbClr val="FFFFFF"/>
                </a:highlight>
              </a:rPr>
              <a:t> &lt;&lt; "------- Receipt -------" &lt;&lt; </a:t>
            </a:r>
            <a:r>
              <a:rPr lang="en-US" dirty="0" err="1">
                <a:highlight>
                  <a:srgbClr val="FFFFFF"/>
                </a:highlight>
              </a:rPr>
              <a:t>endl</a:t>
            </a:r>
            <a:r>
              <a:rPr lang="en-US" dirty="0">
                <a:highlight>
                  <a:srgbClr val="FFFFFF"/>
                </a:highlight>
              </a:rPr>
              <a:t>;</a:t>
            </a:r>
          </a:p>
          <a:p>
            <a:r>
              <a:rPr lang="th-TH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// </a:t>
            </a:r>
            <a:r>
              <a:rPr lang="th-TH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นักศึกษาเขียน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code</a:t>
            </a:r>
          </a:p>
          <a:p>
            <a:r>
              <a:rPr lang="en-US" dirty="0" err="1">
                <a:highlight>
                  <a:srgbClr val="FFFFFF"/>
                </a:highlight>
              </a:rPr>
              <a:t>cout</a:t>
            </a:r>
            <a:r>
              <a:rPr lang="en-US" dirty="0">
                <a:highlight>
                  <a:srgbClr val="FFFFFF"/>
                </a:highlight>
              </a:rPr>
              <a:t> &lt;&lt; "------------------------" &lt;&lt; </a:t>
            </a:r>
            <a:r>
              <a:rPr lang="en-US" dirty="0" err="1">
                <a:highlight>
                  <a:srgbClr val="FFFFFF"/>
                </a:highlight>
              </a:rPr>
              <a:t>endl</a:t>
            </a:r>
            <a:r>
              <a:rPr lang="en-US" dirty="0">
                <a:highlight>
                  <a:srgbClr val="FFFFFF"/>
                </a:highlight>
              </a:rPr>
              <a:t>;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r>
              <a:rPr lang="th-TH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4783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171511-5B43-425B-9DA5-DBF28754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495300"/>
            <a:ext cx="11607959" cy="91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92FE11-1A04-460C-9E66-11C14F30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95300"/>
            <a:ext cx="4346558" cy="61070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BA4FB6-FB33-454E-A216-505F7C844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5372100"/>
            <a:ext cx="6763694" cy="3982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80E69-DE95-4D5C-A518-6E3AD26B4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25735"/>
            <a:ext cx="6011156" cy="484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62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349" y="1612806"/>
            <a:ext cx="5531464" cy="7655546"/>
          </a:xfrm>
          <a:custGeom>
            <a:avLst/>
            <a:gdLst/>
            <a:ahLst/>
            <a:cxnLst/>
            <a:rect l="l" t="t" r="r" b="b"/>
            <a:pathLst>
              <a:path w="5531464" h="7655546">
                <a:moveTo>
                  <a:pt x="0" y="0"/>
                </a:moveTo>
                <a:lnTo>
                  <a:pt x="5531463" y="0"/>
                </a:lnTo>
                <a:lnTo>
                  <a:pt x="5531463" y="7655545"/>
                </a:lnTo>
                <a:lnTo>
                  <a:pt x="0" y="765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3D508-6ED5-4799-925D-E21C36EA6032}"/>
              </a:ext>
            </a:extLst>
          </p:cNvPr>
          <p:cNvSpPr/>
          <p:nvPr/>
        </p:nvSpPr>
        <p:spPr>
          <a:xfrm>
            <a:off x="7897484" y="2114900"/>
            <a:ext cx="8621520" cy="769441"/>
          </a:xfrm>
          <a:prstGeom prst="rect">
            <a:avLst/>
          </a:prstGeom>
          <a:ln w="19050">
            <a:solidFill>
              <a:schemeClr val="accent3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Sync Code </a:t>
            </a:r>
            <a:r>
              <a:rPr lang="th-TH" sz="4400" b="1" dirty="0"/>
              <a:t>ไปที่ </a:t>
            </a:r>
            <a:r>
              <a:rPr lang="en-US" sz="4400" b="1" dirty="0"/>
              <a:t>Server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374229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9659" y="6897503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-1500306" y="3604387"/>
            <a:ext cx="6502553" cy="6502553"/>
          </a:xfrm>
          <a:custGeom>
            <a:avLst/>
            <a:gdLst/>
            <a:ahLst/>
            <a:cxnLst/>
            <a:rect l="l" t="t" r="r" b="b"/>
            <a:pathLst>
              <a:path w="6502553" h="6502553">
                <a:moveTo>
                  <a:pt x="6502553" y="0"/>
                </a:moveTo>
                <a:lnTo>
                  <a:pt x="0" y="0"/>
                </a:lnTo>
                <a:lnTo>
                  <a:pt x="0" y="6502552"/>
                </a:lnTo>
                <a:lnTo>
                  <a:pt x="6502553" y="6502552"/>
                </a:lnTo>
                <a:lnTo>
                  <a:pt x="65025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3285753" y="3604387"/>
            <a:ext cx="6502553" cy="6502553"/>
          </a:xfrm>
          <a:custGeom>
            <a:avLst/>
            <a:gdLst/>
            <a:ahLst/>
            <a:cxnLst/>
            <a:rect l="l" t="t" r="r" b="b"/>
            <a:pathLst>
              <a:path w="6502553" h="6502553">
                <a:moveTo>
                  <a:pt x="0" y="0"/>
                </a:moveTo>
                <a:lnTo>
                  <a:pt x="6502553" y="0"/>
                </a:lnTo>
                <a:lnTo>
                  <a:pt x="6502553" y="6502552"/>
                </a:lnTo>
                <a:lnTo>
                  <a:pt x="0" y="6502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1529445" y="-244467"/>
            <a:ext cx="7345016" cy="1909704"/>
          </a:xfrm>
          <a:custGeom>
            <a:avLst/>
            <a:gdLst/>
            <a:ahLst/>
            <a:cxnLst/>
            <a:rect l="l" t="t" r="r" b="b"/>
            <a:pathLst>
              <a:path w="7345016" h="1909704">
                <a:moveTo>
                  <a:pt x="7345016" y="1909704"/>
                </a:moveTo>
                <a:lnTo>
                  <a:pt x="0" y="1909704"/>
                </a:lnTo>
                <a:lnTo>
                  <a:pt x="0" y="0"/>
                </a:lnTo>
                <a:lnTo>
                  <a:pt x="7345016" y="0"/>
                </a:lnTo>
                <a:lnTo>
                  <a:pt x="7345016" y="19097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72429" y="-244467"/>
            <a:ext cx="7345016" cy="1909704"/>
          </a:xfrm>
          <a:custGeom>
            <a:avLst/>
            <a:gdLst/>
            <a:ahLst/>
            <a:cxnLst/>
            <a:rect l="l" t="t" r="r" b="b"/>
            <a:pathLst>
              <a:path w="7345016" h="1909704">
                <a:moveTo>
                  <a:pt x="0" y="1909704"/>
                </a:moveTo>
                <a:lnTo>
                  <a:pt x="7345016" y="1909704"/>
                </a:lnTo>
                <a:lnTo>
                  <a:pt x="7345016" y="0"/>
                </a:lnTo>
                <a:lnTo>
                  <a:pt x="0" y="0"/>
                </a:lnTo>
                <a:lnTo>
                  <a:pt x="0" y="19097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69659" y="9442149"/>
            <a:ext cx="19027317" cy="1291481"/>
            <a:chOff x="0" y="0"/>
            <a:chExt cx="5011310" cy="3401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11310" cy="340143"/>
            </a:xfrm>
            <a:custGeom>
              <a:avLst/>
              <a:gdLst/>
              <a:ahLst/>
              <a:cxnLst/>
              <a:rect l="l" t="t" r="r" b="b"/>
              <a:pathLst>
                <a:path w="5011310" h="340143">
                  <a:moveTo>
                    <a:pt x="0" y="0"/>
                  </a:moveTo>
                  <a:lnTo>
                    <a:pt x="5011310" y="0"/>
                  </a:lnTo>
                  <a:lnTo>
                    <a:pt x="5011310" y="340143"/>
                  </a:lnTo>
                  <a:lnTo>
                    <a:pt x="0" y="340143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11310" cy="378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8"/>
                </a:lnSpc>
              </a:pPr>
              <a:endParaRPr>
                <a:cs typeface="+mj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534056" y="3421104"/>
            <a:ext cx="5094372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Prompt Bold"/>
                <a:ea typeface="Prompt Bold"/>
                <a:cs typeface="+mj-cs"/>
                <a:sym typeface="Prompt Bold"/>
              </a:rPr>
              <a:t>Web Task Trigger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8E9CD3-6FB3-47D4-8FC4-4B6F9863C8E0}"/>
              </a:ext>
            </a:extLst>
          </p:cNvPr>
          <p:cNvSpPr/>
          <p:nvPr/>
        </p:nvSpPr>
        <p:spPr>
          <a:xfrm>
            <a:off x="-26953" y="244796"/>
            <a:ext cx="502920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th-TH" sz="2800" b="1" dirty="0">
                <a:solidFill>
                  <a:srgbClr val="0000FF"/>
                </a:solidFill>
              </a:rPr>
              <a:t>การโปรแกรมภาษาไพธอนและภาษาซี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29" name="Picture 10">
            <a:extLst>
              <a:ext uri="{FF2B5EF4-FFF2-40B4-BE49-F238E27FC236}">
                <a16:creationId xmlns:a16="http://schemas.microsoft.com/office/drawing/2014/main" id="{D0F1D67C-335F-4580-8E43-1A679C1EC8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14632" y="6362700"/>
            <a:ext cx="1329120" cy="119620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FC8BB2E8-0B87-47A9-988F-5FC6689A187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0874" y="2019300"/>
            <a:ext cx="3440900" cy="3493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450ED2-1347-4F65-9D82-FC67EB820D18}"/>
              </a:ext>
            </a:extLst>
          </p:cNvPr>
          <p:cNvSpPr/>
          <p:nvPr/>
        </p:nvSpPr>
        <p:spPr>
          <a:xfrm>
            <a:off x="13267994" y="433066"/>
            <a:ext cx="4951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Python and C Programming Language</a:t>
            </a:r>
            <a:endParaRPr lang="th-TH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688CD8-C69E-437E-B727-1279588796B2}"/>
              </a:ext>
            </a:extLst>
          </p:cNvPr>
          <p:cNvSpPr/>
          <p:nvPr/>
        </p:nvSpPr>
        <p:spPr>
          <a:xfrm>
            <a:off x="5943600" y="401497"/>
            <a:ext cx="9477465" cy="1200329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3600" b="1" dirty="0"/>
              <a:t>2) ติดตั้ง </a:t>
            </a:r>
            <a:r>
              <a:rPr lang="en-US" sz="3600" b="1" dirty="0"/>
              <a:t>Fork (Git Client)</a:t>
            </a:r>
          </a:p>
          <a:p>
            <a:r>
              <a:rPr lang="en-US" sz="3600" dirty="0">
                <a:hlinkClick r:id="rId10"/>
              </a:rPr>
              <a:t>https://git-fork.com/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61E4F-1B52-41AA-BEC5-AA926D208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7846" y="1633396"/>
            <a:ext cx="7161754" cy="3968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0D5F7E-6F88-4A27-8940-C0583F30C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1777" y="6143033"/>
            <a:ext cx="9906000" cy="246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3D508-6ED5-4799-925D-E21C36EA6032}"/>
              </a:ext>
            </a:extLst>
          </p:cNvPr>
          <p:cNvSpPr/>
          <p:nvPr/>
        </p:nvSpPr>
        <p:spPr>
          <a:xfrm>
            <a:off x="5486400" y="419100"/>
            <a:ext cx="8621520" cy="769441"/>
          </a:xfrm>
          <a:prstGeom prst="rect">
            <a:avLst/>
          </a:prstGeom>
          <a:ln w="19050">
            <a:solidFill>
              <a:schemeClr val="accent3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Sync Code </a:t>
            </a:r>
            <a:r>
              <a:rPr lang="th-TH" sz="4400" b="1" dirty="0"/>
              <a:t>ไปที่ </a:t>
            </a:r>
            <a:r>
              <a:rPr lang="en-US" sz="4400" b="1" dirty="0"/>
              <a:t>Server</a:t>
            </a:r>
            <a:endParaRPr lang="th-TH" sz="4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8553ED-66C3-418B-B7A2-B9702C8B96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72" y="32646"/>
            <a:ext cx="5445928" cy="605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6AD15-37EC-48FB-BA19-CE1C3DBBD2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7647" y="1991593"/>
            <a:ext cx="11291838" cy="31823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86AEFF-5F82-4939-8F53-A40905EECE8C}"/>
              </a:ext>
            </a:extLst>
          </p:cNvPr>
          <p:cNvSpPr/>
          <p:nvPr/>
        </p:nvSpPr>
        <p:spPr>
          <a:xfrm>
            <a:off x="1600200" y="7718887"/>
            <a:ext cx="16154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</a:rPr>
              <a:t>C:\Users\Maori\Desktop\SoureCode\MIIA0106-2025-B&gt;</a:t>
            </a:r>
            <a:r>
              <a:rPr lang="th-TH" sz="3200" b="1" u="sng" dirty="0">
                <a:solidFill>
                  <a:schemeClr val="bg1"/>
                </a:solidFill>
              </a:rPr>
              <a:t>dotnet new gitignore</a:t>
            </a:r>
          </a:p>
          <a:p>
            <a:r>
              <a:rPr lang="th-TH" sz="3200" b="1" dirty="0">
                <a:solidFill>
                  <a:schemeClr val="bg1"/>
                </a:solidFill>
              </a:rPr>
              <a:t>The template "dotnet gitignore file" was created successfully.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4C6E59-0B00-4297-B7B5-8A703601C3C8}"/>
              </a:ext>
            </a:extLst>
          </p:cNvPr>
          <p:cNvSpPr/>
          <p:nvPr/>
        </p:nvSpPr>
        <p:spPr>
          <a:xfrm>
            <a:off x="6248400" y="6142832"/>
            <a:ext cx="4226478" cy="646331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</a:rPr>
              <a:t>dotnet new gitignore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53976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714778"/>
            <a:ext cx="19027317" cy="5085437"/>
            <a:chOff x="0" y="-38100"/>
            <a:chExt cx="5011310" cy="13393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3D508-6ED5-4799-925D-E21C36EA6032}"/>
              </a:ext>
            </a:extLst>
          </p:cNvPr>
          <p:cNvSpPr/>
          <p:nvPr/>
        </p:nvSpPr>
        <p:spPr>
          <a:xfrm>
            <a:off x="5486400" y="419100"/>
            <a:ext cx="8621520" cy="769441"/>
          </a:xfrm>
          <a:prstGeom prst="rect">
            <a:avLst/>
          </a:prstGeom>
          <a:ln w="19050">
            <a:solidFill>
              <a:schemeClr val="accent3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Sync Code </a:t>
            </a:r>
            <a:r>
              <a:rPr lang="th-TH" sz="4400" b="1" dirty="0"/>
              <a:t>ไปที่ </a:t>
            </a:r>
            <a:r>
              <a:rPr lang="en-US" sz="4400" b="1" dirty="0"/>
              <a:t>Server</a:t>
            </a:r>
            <a:endParaRPr lang="th-TH" sz="4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D5644-A5FD-487D-BBF0-54257BF89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050" y="1188541"/>
            <a:ext cx="7099348" cy="61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3ECB33-2877-4690-B324-5A6FAFAE2D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1583" y="3115048"/>
            <a:ext cx="10819285" cy="2566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BED5-D2EA-48B7-8CE7-15F002B456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3940" y="7632999"/>
            <a:ext cx="7733333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2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714778"/>
            <a:ext cx="19027317" cy="5085437"/>
            <a:chOff x="0" y="-38100"/>
            <a:chExt cx="5011310" cy="13393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3D508-6ED5-4799-925D-E21C36EA6032}"/>
              </a:ext>
            </a:extLst>
          </p:cNvPr>
          <p:cNvSpPr/>
          <p:nvPr/>
        </p:nvSpPr>
        <p:spPr>
          <a:xfrm>
            <a:off x="5486400" y="419100"/>
            <a:ext cx="8621520" cy="769441"/>
          </a:xfrm>
          <a:prstGeom prst="rect">
            <a:avLst/>
          </a:prstGeom>
          <a:ln w="19050">
            <a:solidFill>
              <a:schemeClr val="accent3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Sync Code </a:t>
            </a:r>
            <a:r>
              <a:rPr lang="th-TH" sz="4400" b="1" dirty="0"/>
              <a:t>ไปที่ </a:t>
            </a:r>
            <a:r>
              <a:rPr lang="en-US" sz="4400" b="1" dirty="0"/>
              <a:t>Server</a:t>
            </a:r>
            <a:endParaRPr lang="th-TH" sz="4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D0168-F829-44A7-9C40-E73A31BB86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1713228"/>
            <a:ext cx="9339658" cy="74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9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714778"/>
            <a:ext cx="19027317" cy="5085437"/>
            <a:chOff x="0" y="-38100"/>
            <a:chExt cx="5011310" cy="13393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3D508-6ED5-4799-925D-E21C36EA6032}"/>
              </a:ext>
            </a:extLst>
          </p:cNvPr>
          <p:cNvSpPr/>
          <p:nvPr/>
        </p:nvSpPr>
        <p:spPr>
          <a:xfrm>
            <a:off x="5486400" y="419100"/>
            <a:ext cx="8621520" cy="769441"/>
          </a:xfrm>
          <a:prstGeom prst="rect">
            <a:avLst/>
          </a:prstGeom>
          <a:ln w="19050">
            <a:solidFill>
              <a:schemeClr val="accent3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Sync Code </a:t>
            </a:r>
            <a:r>
              <a:rPr lang="th-TH" sz="4400" b="1" dirty="0"/>
              <a:t>ไปที่ </a:t>
            </a:r>
            <a:r>
              <a:rPr lang="en-US" sz="4400" b="1" dirty="0"/>
              <a:t>Server</a:t>
            </a:r>
            <a:endParaRPr lang="th-TH" sz="4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15791-00E1-4E35-B5CD-8D4A74180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57612"/>
            <a:ext cx="18288000" cy="6971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1A0D89-EFF2-4C82-9D11-9A9F05AC0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3299706"/>
            <a:ext cx="5682058" cy="45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6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54999" y="454611"/>
            <a:ext cx="6488939" cy="6193988"/>
          </a:xfrm>
          <a:custGeom>
            <a:avLst/>
            <a:gdLst/>
            <a:ahLst/>
            <a:cxnLst/>
            <a:rect l="l" t="t" r="r" b="b"/>
            <a:pathLst>
              <a:path w="6488939" h="6193988">
                <a:moveTo>
                  <a:pt x="6488940" y="6193988"/>
                </a:moveTo>
                <a:lnTo>
                  <a:pt x="0" y="6193988"/>
                </a:lnTo>
                <a:lnTo>
                  <a:pt x="0" y="0"/>
                </a:lnTo>
                <a:lnTo>
                  <a:pt x="6488940" y="0"/>
                </a:lnTo>
                <a:lnTo>
                  <a:pt x="6488940" y="6193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659" y="3079782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9659" y="5859439"/>
            <a:ext cx="19027317" cy="4940776"/>
            <a:chOff x="0" y="0"/>
            <a:chExt cx="5011310" cy="1301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1310" cy="1301274"/>
            </a:xfrm>
            <a:custGeom>
              <a:avLst/>
              <a:gdLst/>
              <a:ahLst/>
              <a:cxnLst/>
              <a:rect l="l" t="t" r="r" b="b"/>
              <a:pathLst>
                <a:path w="5011310" h="1301274">
                  <a:moveTo>
                    <a:pt x="0" y="0"/>
                  </a:moveTo>
                  <a:lnTo>
                    <a:pt x="5011310" y="0"/>
                  </a:lnTo>
                  <a:lnTo>
                    <a:pt x="5011310" y="1301274"/>
                  </a:lnTo>
                  <a:lnTo>
                    <a:pt x="0" y="1301274"/>
                  </a:ln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11310" cy="133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18131" y="-2919991"/>
            <a:ext cx="5215687" cy="5196721"/>
          </a:xfrm>
          <a:custGeom>
            <a:avLst/>
            <a:gdLst/>
            <a:ahLst/>
            <a:cxnLst/>
            <a:rect l="l" t="t" r="r" b="b"/>
            <a:pathLst>
              <a:path w="5215687" h="5196721">
                <a:moveTo>
                  <a:pt x="0" y="0"/>
                </a:moveTo>
                <a:lnTo>
                  <a:pt x="5215688" y="0"/>
                </a:lnTo>
                <a:lnTo>
                  <a:pt x="5215688" y="5196721"/>
                </a:lnTo>
                <a:lnTo>
                  <a:pt x="0" y="519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349" y="1612806"/>
            <a:ext cx="5531464" cy="7655546"/>
          </a:xfrm>
          <a:custGeom>
            <a:avLst/>
            <a:gdLst/>
            <a:ahLst/>
            <a:cxnLst/>
            <a:rect l="l" t="t" r="r" b="b"/>
            <a:pathLst>
              <a:path w="5531464" h="7655546">
                <a:moveTo>
                  <a:pt x="0" y="0"/>
                </a:moveTo>
                <a:lnTo>
                  <a:pt x="5531463" y="0"/>
                </a:lnTo>
                <a:lnTo>
                  <a:pt x="5531463" y="7655545"/>
                </a:lnTo>
                <a:lnTo>
                  <a:pt x="0" y="765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3D508-6ED5-4799-925D-E21C36EA6032}"/>
              </a:ext>
            </a:extLst>
          </p:cNvPr>
          <p:cNvSpPr/>
          <p:nvPr/>
        </p:nvSpPr>
        <p:spPr>
          <a:xfrm>
            <a:off x="7897484" y="2114900"/>
            <a:ext cx="8621520" cy="769441"/>
          </a:xfrm>
          <a:prstGeom prst="rect">
            <a:avLst/>
          </a:prstGeom>
          <a:ln w="19050">
            <a:solidFill>
              <a:schemeClr val="accent3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th-TH" sz="4400" b="1" dirty="0"/>
              <a:t>ส่งงานที่ </a:t>
            </a:r>
            <a:r>
              <a:rPr lang="en-US" sz="4400" b="1" dirty="0"/>
              <a:t>Classroom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2825376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9659" y="6897503"/>
            <a:ext cx="19027317" cy="4721594"/>
          </a:xfrm>
          <a:custGeom>
            <a:avLst/>
            <a:gdLst/>
            <a:ahLst/>
            <a:cxnLst/>
            <a:rect l="l" t="t" r="r" b="b"/>
            <a:pathLst>
              <a:path w="19027317" h="4721594">
                <a:moveTo>
                  <a:pt x="0" y="0"/>
                </a:moveTo>
                <a:lnTo>
                  <a:pt x="19027318" y="0"/>
                </a:lnTo>
                <a:lnTo>
                  <a:pt x="19027318" y="4721594"/>
                </a:lnTo>
                <a:lnTo>
                  <a:pt x="0" y="47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49342" y="2874077"/>
            <a:ext cx="5104706" cy="4957946"/>
          </a:xfrm>
          <a:custGeom>
            <a:avLst/>
            <a:gdLst/>
            <a:ahLst/>
            <a:cxnLst/>
            <a:rect l="l" t="t" r="r" b="b"/>
            <a:pathLst>
              <a:path w="5104706" h="4957946">
                <a:moveTo>
                  <a:pt x="0" y="0"/>
                </a:moveTo>
                <a:lnTo>
                  <a:pt x="5104707" y="0"/>
                </a:lnTo>
                <a:lnTo>
                  <a:pt x="5104707" y="4957946"/>
                </a:lnTo>
                <a:lnTo>
                  <a:pt x="0" y="4957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321146" y="3584156"/>
            <a:ext cx="3361099" cy="3361099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flipH="1">
            <a:off x="9818027" y="5750216"/>
            <a:ext cx="8603065" cy="4801768"/>
          </a:xfrm>
          <a:custGeom>
            <a:avLst/>
            <a:gdLst/>
            <a:ahLst/>
            <a:cxnLst/>
            <a:rect l="l" t="t" r="r" b="b"/>
            <a:pathLst>
              <a:path w="8603065" h="4801768">
                <a:moveTo>
                  <a:pt x="8603065" y="0"/>
                </a:moveTo>
                <a:lnTo>
                  <a:pt x="0" y="0"/>
                </a:lnTo>
                <a:lnTo>
                  <a:pt x="0" y="4801769"/>
                </a:lnTo>
                <a:lnTo>
                  <a:pt x="8603065" y="4801769"/>
                </a:lnTo>
                <a:lnTo>
                  <a:pt x="860306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96138" y="-283764"/>
            <a:ext cx="8603065" cy="4801768"/>
          </a:xfrm>
          <a:custGeom>
            <a:avLst/>
            <a:gdLst/>
            <a:ahLst/>
            <a:cxnLst/>
            <a:rect l="l" t="t" r="r" b="b"/>
            <a:pathLst>
              <a:path w="8603065" h="4801768">
                <a:moveTo>
                  <a:pt x="0" y="4801768"/>
                </a:moveTo>
                <a:lnTo>
                  <a:pt x="8603065" y="4801768"/>
                </a:lnTo>
                <a:lnTo>
                  <a:pt x="8603065" y="0"/>
                </a:lnTo>
                <a:lnTo>
                  <a:pt x="0" y="0"/>
                </a:lnTo>
                <a:lnTo>
                  <a:pt x="0" y="4801768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794506" y="6005513"/>
            <a:ext cx="3578543" cy="770891"/>
            <a:chOff x="0" y="0"/>
            <a:chExt cx="1653428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53428" cy="406400"/>
            </a:xfrm>
            <a:custGeom>
              <a:avLst/>
              <a:gdLst/>
              <a:ahLst/>
              <a:cxnLst/>
              <a:rect l="l" t="t" r="r" b="b"/>
              <a:pathLst>
                <a:path w="1653428" h="406400">
                  <a:moveTo>
                    <a:pt x="1450228" y="0"/>
                  </a:moveTo>
                  <a:cubicBezTo>
                    <a:pt x="1562452" y="0"/>
                    <a:pt x="1653428" y="90976"/>
                    <a:pt x="1653428" y="203200"/>
                  </a:cubicBezTo>
                  <a:cubicBezTo>
                    <a:pt x="1653428" y="315424"/>
                    <a:pt x="1562452" y="406400"/>
                    <a:pt x="145022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54B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5342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8"/>
                </a:lnSpc>
              </a:pPr>
              <a:endParaRPr>
                <a:cs typeface="+mj-cs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910476" y="9042897"/>
            <a:ext cx="640356" cy="640356"/>
          </a:xfrm>
          <a:custGeom>
            <a:avLst/>
            <a:gdLst/>
            <a:ahLst/>
            <a:cxnLst/>
            <a:rect l="l" t="t" r="r" b="b"/>
            <a:pathLst>
              <a:path w="640356" h="640356">
                <a:moveTo>
                  <a:pt x="0" y="0"/>
                </a:moveTo>
                <a:lnTo>
                  <a:pt x="640356" y="0"/>
                </a:lnTo>
                <a:lnTo>
                  <a:pt x="640356" y="640356"/>
                </a:lnTo>
                <a:lnTo>
                  <a:pt x="0" y="640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8976647" y="6078684"/>
            <a:ext cx="3033256" cy="57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Prompt Bold"/>
                <a:ea typeface="Prompt Bold"/>
                <a:cs typeface="+mj-cs"/>
                <a:sym typeface="Prompt Bold"/>
              </a:rPr>
              <a:t>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97327" y="3723082"/>
            <a:ext cx="6425151" cy="156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54BBD"/>
                </a:solidFill>
                <a:latin typeface="Prompt"/>
                <a:ea typeface="Prompt"/>
                <a:cs typeface="+mj-cs"/>
                <a:sym typeface="Prompt"/>
              </a:rPr>
              <a:t>Sutit Ongart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54BBD"/>
                </a:solidFill>
                <a:latin typeface="Prompt"/>
                <a:ea typeface="Prompt"/>
                <a:sym typeface="Prompt"/>
              </a:rPr>
              <a:t>Sutit@mut.ac.th</a:t>
            </a:r>
            <a:br>
              <a:rPr lang="en-US" sz="3000" dirty="0">
                <a:solidFill>
                  <a:srgbClr val="054BBD"/>
                </a:solidFill>
                <a:latin typeface="Prompt"/>
                <a:ea typeface="Prompt"/>
                <a:cs typeface="+mj-cs"/>
                <a:sym typeface="Prompt"/>
              </a:rPr>
            </a:br>
            <a:r>
              <a:rPr lang="en-US" sz="3000" dirty="0">
                <a:solidFill>
                  <a:srgbClr val="054BBD"/>
                </a:solidFill>
                <a:latin typeface="Prompt"/>
                <a:ea typeface="Prompt"/>
                <a:cs typeface="+mj-cs"/>
                <a:sym typeface="Prompt"/>
                <a:hlinkClick r:id="rId10"/>
              </a:rPr>
              <a:t>sutit.ongart@gmail.com</a:t>
            </a:r>
            <a:endParaRPr lang="en-US" sz="3000" dirty="0">
              <a:solidFill>
                <a:srgbClr val="054BBD"/>
              </a:solidFill>
              <a:latin typeface="Prompt"/>
              <a:ea typeface="Prompt"/>
              <a:cs typeface="+mj-cs"/>
              <a:sym typeface="Promp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86042" y="9140191"/>
            <a:ext cx="6014833" cy="45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054BBD"/>
                </a:solidFill>
                <a:latin typeface="Prompt Semi-Bold"/>
                <a:ea typeface="Prompt Semi-Bold"/>
                <a:cs typeface="+mj-cs"/>
                <a:sym typeface="Prompt Semi-Bold"/>
              </a:rPr>
              <a:t>www.mut.ac.th</a:t>
            </a:r>
          </a:p>
        </p:txBody>
      </p:sp>
      <p:sp>
        <p:nvSpPr>
          <p:cNvPr id="15" name="Freeform 15"/>
          <p:cNvSpPr/>
          <p:nvPr/>
        </p:nvSpPr>
        <p:spPr>
          <a:xfrm rot="-5400000" flipH="1">
            <a:off x="13273882" y="264326"/>
            <a:ext cx="6502553" cy="6502553"/>
          </a:xfrm>
          <a:custGeom>
            <a:avLst/>
            <a:gdLst/>
            <a:ahLst/>
            <a:cxnLst/>
            <a:rect l="l" t="t" r="r" b="b"/>
            <a:pathLst>
              <a:path w="6502553" h="6502553">
                <a:moveTo>
                  <a:pt x="6502553" y="0"/>
                </a:moveTo>
                <a:lnTo>
                  <a:pt x="0" y="0"/>
                </a:lnTo>
                <a:lnTo>
                  <a:pt x="0" y="6502553"/>
                </a:lnTo>
                <a:lnTo>
                  <a:pt x="6502553" y="6502553"/>
                </a:lnTo>
                <a:lnTo>
                  <a:pt x="650255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 descr="A circular logo with a letter and text&#10;&#10;Description automatically generated">
            <a:extLst>
              <a:ext uri="{FF2B5EF4-FFF2-40B4-BE49-F238E27FC236}">
                <a16:creationId xmlns:a16="http://schemas.microsoft.com/office/drawing/2014/main" id="{0C61D191-D0F5-4862-B194-B67161B421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13" y="3917034"/>
            <a:ext cx="2622098" cy="26220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D65FFB-43B3-4C43-82ED-77CCCF6B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14500"/>
            <a:ext cx="5849166" cy="65064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05B3C9-66C0-41AA-8C62-2C8453FD8684}"/>
              </a:ext>
            </a:extLst>
          </p:cNvPr>
          <p:cNvSpPr/>
          <p:nvPr/>
        </p:nvSpPr>
        <p:spPr>
          <a:xfrm>
            <a:off x="7315200" y="1943100"/>
            <a:ext cx="9477465" cy="646331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hlinkClick r:id="rId3"/>
              </a:rPr>
              <a:t>File =&gt;&gt; Accounts…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7F808-41D9-4E8D-BF64-0D53E31E9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2705100"/>
            <a:ext cx="8384356" cy="58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0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EBB23E-A57F-4D5A-98E8-8D0C167B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95230"/>
            <a:ext cx="5034779" cy="35435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1CBC43-0569-4767-84D1-B4426CEC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121965"/>
            <a:ext cx="462179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87D99-5080-49E0-B93E-7AE3D384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800100"/>
            <a:ext cx="5291143" cy="659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49A54E-060C-41D6-AB11-97EBA6B5B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7800" y="895230"/>
            <a:ext cx="5219543" cy="6663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2CFD4-DB0A-4A99-9381-16B8D29FA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6667500"/>
            <a:ext cx="6425647" cy="250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4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F90524-1BA6-4B43-B71F-A44C6D6D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208" y="952500"/>
            <a:ext cx="9960429" cy="6972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29590-7901-46B8-9182-1924620F4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09700"/>
            <a:ext cx="6917208" cy="495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0375CE-4B24-4EA8-95B2-8E378C98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794" y="5905500"/>
            <a:ext cx="2341209" cy="16764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66B5B8E-39F6-4CC4-B4FC-32962EF48CCF}"/>
              </a:ext>
            </a:extLst>
          </p:cNvPr>
          <p:cNvSpPr/>
          <p:nvPr/>
        </p:nvSpPr>
        <p:spPr>
          <a:xfrm rot="1553011">
            <a:off x="6105206" y="5726349"/>
            <a:ext cx="25146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012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1867</Words>
  <Application>Microsoft Office PowerPoint</Application>
  <PresentationFormat>Custom</PresentationFormat>
  <Paragraphs>308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Prompt Bold</vt:lpstr>
      <vt:lpstr>Prompt</vt:lpstr>
      <vt:lpstr>TH SarabunPSK</vt:lpstr>
      <vt:lpstr>เอฟซี ซับเจค</vt:lpstr>
      <vt:lpstr>Prompt Semi-Bold</vt:lpstr>
      <vt:lpstr>Calibri</vt:lpstr>
      <vt:lpstr>Cascadia Mono</vt:lpstr>
      <vt:lpstr>เอฟซี ซับเจค Bold</vt:lpstr>
      <vt:lpstr>Arial</vt:lpstr>
      <vt:lpstr>TH Sarabun New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สีน้ำเงิน สีขาว ทันสมัย โครงงานเทคโนโลยียุคใหม่ วิดีโอ</dc:title>
  <dc:creator>sutit ongart</dc:creator>
  <cp:lastModifiedBy>sutit ongart</cp:lastModifiedBy>
  <cp:revision>137</cp:revision>
  <dcterms:created xsi:type="dcterms:W3CDTF">2006-08-16T00:00:00Z</dcterms:created>
  <dcterms:modified xsi:type="dcterms:W3CDTF">2025-11-23T06:42:46Z</dcterms:modified>
  <dc:identifier>DAGqgsANEO8</dc:identifier>
</cp:coreProperties>
</file>